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334" r:id="rId3"/>
    <p:sldId id="261" r:id="rId4"/>
    <p:sldId id="262" r:id="rId5"/>
    <p:sldId id="276" r:id="rId6"/>
    <p:sldId id="264" r:id="rId7"/>
    <p:sldId id="274" r:id="rId8"/>
    <p:sldId id="296" r:id="rId9"/>
    <p:sldId id="327" r:id="rId10"/>
    <p:sldId id="328" r:id="rId11"/>
    <p:sldId id="340" r:id="rId12"/>
    <p:sldId id="271" r:id="rId13"/>
    <p:sldId id="272" r:id="rId14"/>
    <p:sldId id="273" r:id="rId15"/>
    <p:sldId id="297" r:id="rId16"/>
    <p:sldId id="298" r:id="rId17"/>
    <p:sldId id="277" r:id="rId18"/>
    <p:sldId id="291" r:id="rId19"/>
    <p:sldId id="278" r:id="rId20"/>
    <p:sldId id="279" r:id="rId21"/>
    <p:sldId id="280" r:id="rId22"/>
    <p:sldId id="290" r:id="rId23"/>
    <p:sldId id="292" r:id="rId24"/>
    <p:sldId id="294" r:id="rId25"/>
    <p:sldId id="295" r:id="rId26"/>
    <p:sldId id="306" r:id="rId27"/>
    <p:sldId id="284" r:id="rId28"/>
    <p:sldId id="285" r:id="rId29"/>
    <p:sldId id="286" r:id="rId30"/>
    <p:sldId id="307" r:id="rId31"/>
    <p:sldId id="308" r:id="rId32"/>
    <p:sldId id="309" r:id="rId33"/>
    <p:sldId id="287" r:id="rId34"/>
    <p:sldId id="288" r:id="rId35"/>
    <p:sldId id="305" r:id="rId36"/>
    <p:sldId id="289" r:id="rId37"/>
    <p:sldId id="299" r:id="rId38"/>
    <p:sldId id="301" r:id="rId39"/>
    <p:sldId id="302" r:id="rId40"/>
    <p:sldId id="319" r:id="rId41"/>
    <p:sldId id="320" r:id="rId42"/>
    <p:sldId id="303" r:id="rId43"/>
    <p:sldId id="310" r:id="rId44"/>
    <p:sldId id="311" r:id="rId45"/>
    <p:sldId id="312" r:id="rId46"/>
    <p:sldId id="313" r:id="rId47"/>
    <p:sldId id="304" r:id="rId48"/>
    <p:sldId id="314" r:id="rId49"/>
    <p:sldId id="315" r:id="rId50"/>
    <p:sldId id="316" r:id="rId51"/>
    <p:sldId id="317" r:id="rId52"/>
    <p:sldId id="323" r:id="rId53"/>
    <p:sldId id="318" r:id="rId54"/>
    <p:sldId id="321" r:id="rId55"/>
    <p:sldId id="324" r:id="rId56"/>
    <p:sldId id="322" r:id="rId57"/>
    <p:sldId id="325" r:id="rId58"/>
    <p:sldId id="326" r:id="rId59"/>
    <p:sldId id="329" r:id="rId60"/>
    <p:sldId id="330" r:id="rId61"/>
    <p:sldId id="346" r:id="rId62"/>
    <p:sldId id="332" r:id="rId63"/>
    <p:sldId id="331" r:id="rId64"/>
    <p:sldId id="333" r:id="rId65"/>
    <p:sldId id="335" r:id="rId66"/>
    <p:sldId id="344" r:id="rId67"/>
    <p:sldId id="345" r:id="rId68"/>
    <p:sldId id="336" r:id="rId69"/>
    <p:sldId id="337" r:id="rId70"/>
    <p:sldId id="338" r:id="rId71"/>
    <p:sldId id="341" r:id="rId72"/>
    <p:sldId id="348" r:id="rId73"/>
    <p:sldId id="342" r:id="rId74"/>
    <p:sldId id="347" r:id="rId75"/>
    <p:sldId id="343" r:id="rId76"/>
    <p:sldId id="349" r:id="rId77"/>
    <p:sldId id="350" r:id="rId78"/>
    <p:sldId id="259"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4660"/>
  </p:normalViewPr>
  <p:slideViewPr>
    <p:cSldViewPr snapToGrid="0">
      <p:cViewPr varScale="1">
        <p:scale>
          <a:sx n="89" d="100"/>
          <a:sy n="89" d="100"/>
        </p:scale>
        <p:origin x="31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2/11/2022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2/11/2022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2/11/2022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3574605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1759789" y="379952"/>
            <a:ext cx="8457443" cy="56788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57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Arduino car</a:t>
            </a:r>
            <a:endParaRPr lang="el-GR" dirty="0"/>
          </a:p>
        </p:txBody>
      </p:sp>
      <p:pic>
        <p:nvPicPr>
          <p:cNvPr id="3" name="Εικόνα 2"/>
          <p:cNvPicPr>
            <a:picLocks noChangeAspect="1"/>
          </p:cNvPicPr>
          <p:nvPr/>
        </p:nvPicPr>
        <p:blipFill>
          <a:blip r:embed="rId2"/>
          <a:stretch>
            <a:fillRect/>
          </a:stretch>
        </p:blipFill>
        <p:spPr>
          <a:xfrm>
            <a:off x="274822" y="2208363"/>
            <a:ext cx="11703315" cy="3401144"/>
          </a:xfrm>
          <a:prstGeom prst="rect">
            <a:avLst/>
          </a:prstGeom>
        </p:spPr>
      </p:pic>
    </p:spTree>
    <p:extLst>
      <p:ext uri="{BB962C8B-B14F-4D97-AF65-F5344CB8AC3E}">
        <p14:creationId xmlns:p14="http://schemas.microsoft.com/office/powerpoint/2010/main" val="287725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1</a:t>
            </a:r>
            <a:endParaRPr lang="el-GR" dirty="0"/>
          </a:p>
        </p:txBody>
      </p:sp>
      <p:sp>
        <p:nvSpPr>
          <p:cNvPr id="3" name="Θέση περιεχομένου 2"/>
          <p:cNvSpPr>
            <a:spLocks noGrp="1"/>
          </p:cNvSpPr>
          <p:nvPr>
            <p:ph idx="1"/>
          </p:nvPr>
        </p:nvSpPr>
        <p:spPr/>
        <p:txBody>
          <a:bodyPr>
            <a:normAutofit/>
          </a:bodyPr>
          <a:lstStyle/>
          <a:p>
            <a:r>
              <a:rPr lang="el-GR" sz="2800" dirty="0"/>
              <a:t>Το αυτοκινητάκι να κινείται ευθεία για </a:t>
            </a:r>
            <a:r>
              <a:rPr lang="en-US" sz="2800" dirty="0" smtClean="0"/>
              <a:t>3</a:t>
            </a:r>
            <a:r>
              <a:rPr lang="el-GR" sz="2800" dirty="0" smtClean="0"/>
              <a:t> δευτερόλεπτ</a:t>
            </a:r>
            <a:r>
              <a:rPr lang="el-GR" sz="2800" dirty="0"/>
              <a:t>α</a:t>
            </a:r>
            <a:r>
              <a:rPr lang="el-GR" sz="2800" dirty="0" smtClean="0"/>
              <a:t>, </a:t>
            </a:r>
            <a:r>
              <a:rPr lang="el-GR" sz="2800" dirty="0"/>
              <a:t>έπειτα να στρίβει δεξιά κατά </a:t>
            </a:r>
            <a:r>
              <a:rPr lang="el-GR" sz="2800" dirty="0" smtClean="0"/>
              <a:t>περίπου </a:t>
            </a:r>
            <a:r>
              <a:rPr lang="el-GR" sz="2800" dirty="0"/>
              <a:t>90 μοίρες, ξανά ευθεία</a:t>
            </a:r>
            <a:r>
              <a:rPr lang="el-GR" sz="2800" dirty="0" smtClean="0"/>
              <a:t>, στροφή </a:t>
            </a:r>
            <a:r>
              <a:rPr lang="el-GR" sz="2800" dirty="0"/>
              <a:t>α</a:t>
            </a:r>
            <a:r>
              <a:rPr lang="el-GR" sz="2800" dirty="0" smtClean="0"/>
              <a:t>ριστερά και ευθεία</a:t>
            </a:r>
            <a:r>
              <a:rPr lang="en-US" sz="2800" dirty="0" smtClean="0"/>
              <a:t>.</a:t>
            </a:r>
          </a:p>
          <a:p>
            <a:endParaRPr lang="en-US" sz="2800" dirty="0"/>
          </a:p>
          <a:p>
            <a:r>
              <a:rPr lang="el-GR" sz="2800" dirty="0"/>
              <a:t>Υλικά:</a:t>
            </a:r>
          </a:p>
          <a:p>
            <a:pPr>
              <a:buFont typeface="Wingdings" panose="05000000000000000000" pitchFamily="2" charset="2"/>
              <a:buChar char="Ø"/>
            </a:pPr>
            <a:r>
              <a:rPr lang="en-US" sz="2800" dirty="0" smtClean="0"/>
              <a:t>Arduino car(Motor driver, gear motors)</a:t>
            </a:r>
            <a:endParaRPr lang="el-GR" sz="2800" dirty="0"/>
          </a:p>
          <a:p>
            <a:endParaRPr lang="el-GR" sz="2800" dirty="0"/>
          </a:p>
        </p:txBody>
      </p:sp>
    </p:spTree>
    <p:extLst>
      <p:ext uri="{BB962C8B-B14F-4D97-AF65-F5344CB8AC3E}">
        <p14:creationId xmlns:p14="http://schemas.microsoft.com/office/powerpoint/2010/main" val="1807692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1</a:t>
            </a:r>
            <a:endParaRPr lang="el-GR" dirty="0"/>
          </a:p>
        </p:txBody>
      </p:sp>
      <p:pic>
        <p:nvPicPr>
          <p:cNvPr id="6" name="Εικόνα 5"/>
          <p:cNvPicPr>
            <a:picLocks noChangeAspect="1"/>
          </p:cNvPicPr>
          <p:nvPr/>
        </p:nvPicPr>
        <p:blipFill>
          <a:blip r:embed="rId2"/>
          <a:stretch>
            <a:fillRect/>
          </a:stretch>
        </p:blipFill>
        <p:spPr>
          <a:xfrm>
            <a:off x="5243692" y="4891177"/>
            <a:ext cx="1640187" cy="705683"/>
          </a:xfrm>
          <a:prstGeom prst="rect">
            <a:avLst/>
          </a:prstGeom>
        </p:spPr>
      </p:pic>
      <p:pic>
        <p:nvPicPr>
          <p:cNvPr id="8" name="Εικόνα 7"/>
          <p:cNvPicPr>
            <a:picLocks noChangeAspect="1"/>
          </p:cNvPicPr>
          <p:nvPr/>
        </p:nvPicPr>
        <p:blipFill>
          <a:blip r:embed="rId3"/>
          <a:stretch>
            <a:fillRect/>
          </a:stretch>
        </p:blipFill>
        <p:spPr>
          <a:xfrm>
            <a:off x="1279575" y="1879209"/>
            <a:ext cx="9568420" cy="4405669"/>
          </a:xfrm>
          <a:prstGeom prst="rect">
            <a:avLst/>
          </a:prstGeom>
        </p:spPr>
      </p:pic>
    </p:spTree>
    <p:extLst>
      <p:ext uri="{BB962C8B-B14F-4D97-AF65-F5344CB8AC3E}">
        <p14:creationId xmlns:p14="http://schemas.microsoft.com/office/powerpoint/2010/main" val="2020548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1</a:t>
            </a:r>
            <a:endParaRPr lang="el-GR" dirty="0"/>
          </a:p>
        </p:txBody>
      </p:sp>
      <p:sp>
        <p:nvSpPr>
          <p:cNvPr id="3" name="Θέση περιεχομένου 2"/>
          <p:cNvSpPr>
            <a:spLocks noGrp="1"/>
          </p:cNvSpPr>
          <p:nvPr>
            <p:ph idx="1"/>
          </p:nvPr>
        </p:nvSpPr>
        <p:spPr>
          <a:xfrm>
            <a:off x="1097280" y="1737360"/>
            <a:ext cx="10833052" cy="4551297"/>
          </a:xfrm>
        </p:spPr>
        <p:txBody>
          <a:bodyPr numCol="2">
            <a:normAutofit/>
          </a:bodyPr>
          <a:lstStyle/>
          <a:p>
            <a:pPr marL="0" indent="0">
              <a:buNone/>
            </a:pPr>
            <a:r>
              <a:rPr lang="en-US" dirty="0">
                <a:solidFill>
                  <a:srgbClr val="804000"/>
                </a:solidFill>
                <a:latin typeface="Courier New" panose="02070309020205020404" pitchFamily="49" charset="0"/>
              </a:rPr>
              <a:t>#include &lt;AFMotor.h&gt; </a:t>
            </a:r>
            <a:endParaRPr lang="en-US" dirty="0" smtClean="0">
              <a:solidFill>
                <a:srgbClr val="804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AF_DCMotor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AF_DCMotor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AF_DCMotor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AF_DCMotor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initial speed of the motor </a:t>
            </a: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motor4</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smtClean="0">
                <a:solidFill>
                  <a:srgbClr val="000080"/>
                </a:solidFill>
                <a:latin typeface="Courier New" panose="02070309020205020404" pitchFamily="49" charset="0"/>
              </a:rPr>
              <a:t>);}</a:t>
            </a:r>
          </a:p>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a:solidFill>
                  <a:srgbClr val="8000FF"/>
                </a:solidFill>
                <a:latin typeface="Courier New" panose="02070309020205020404" pitchFamily="49" charset="0"/>
              </a:rPr>
              <a:t>uint8_t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a:solidFill>
                  <a:srgbClr val="008000"/>
                </a:solidFill>
                <a:latin typeface="Courier New" panose="02070309020205020404" pitchFamily="49" charset="0"/>
              </a:rPr>
              <a:t>// Turn on motors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endParaRPr lang="el-GR" dirty="0"/>
          </a:p>
        </p:txBody>
      </p:sp>
    </p:spTree>
    <p:extLst>
      <p:ext uri="{BB962C8B-B14F-4D97-AF65-F5344CB8AC3E}">
        <p14:creationId xmlns:p14="http://schemas.microsoft.com/office/powerpoint/2010/main" val="377109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a:xfrm>
            <a:off x="1097279" y="1845734"/>
            <a:ext cx="10927943" cy="4520560"/>
          </a:xfrm>
        </p:spPr>
        <p:txBody>
          <a:bodyPr numCol="2">
            <a:normAutofit/>
          </a:bodyPr>
          <a:lstStyle/>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Turn </a:t>
            </a:r>
            <a:r>
              <a:rPr lang="en-US" dirty="0" smtClean="0">
                <a:solidFill>
                  <a:srgbClr val="008000"/>
                </a:solidFill>
                <a:latin typeface="Courier New" panose="02070309020205020404" pitchFamily="49" charset="0"/>
              </a:rPr>
              <a:t>right </a:t>
            </a: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1250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motors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Turn </a:t>
            </a:r>
            <a:r>
              <a:rPr lang="en-US" dirty="0" smtClean="0">
                <a:solidFill>
                  <a:srgbClr val="008000"/>
                </a:solidFill>
                <a:latin typeface="Courier New" panose="02070309020205020404" pitchFamily="49" charset="0"/>
              </a:rPr>
              <a:t>left </a:t>
            </a: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1250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motors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2149579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p:txBody>
          <a:bodyPr numCol="2"/>
          <a:lstStyle/>
          <a:p>
            <a:pPr marL="0" indent="0">
              <a:buNone/>
            </a:pPr>
            <a:r>
              <a:rPr lang="en-US" dirty="0">
                <a:solidFill>
                  <a:srgbClr val="008000"/>
                </a:solidFill>
                <a:latin typeface="Courier New" panose="02070309020205020404" pitchFamily="49" charset="0"/>
              </a:rPr>
              <a:t>// Turn off motors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3000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941711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Bluetooth </a:t>
            </a:r>
            <a:r>
              <a:rPr lang="en-US" dirty="0"/>
              <a:t>HC-06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222492" y="2130934"/>
            <a:ext cx="3933188" cy="4022725"/>
          </a:xfrm>
          <a:prstGeom prst="rect">
            <a:avLst/>
          </a:prstGeom>
        </p:spPr>
      </p:pic>
      <p:sp>
        <p:nvSpPr>
          <p:cNvPr id="5" name="TextBox 4"/>
          <p:cNvSpPr txBox="1"/>
          <p:nvPr/>
        </p:nvSpPr>
        <p:spPr>
          <a:xfrm>
            <a:off x="1097280" y="2130934"/>
            <a:ext cx="5658928" cy="3539430"/>
          </a:xfrm>
          <a:prstGeom prst="rect">
            <a:avLst/>
          </a:prstGeom>
          <a:noFill/>
        </p:spPr>
        <p:txBody>
          <a:bodyPr wrap="square" rtlCol="0">
            <a:spAutoFit/>
          </a:bodyPr>
          <a:lstStyle/>
          <a:p>
            <a:r>
              <a:rPr lang="el-GR" sz="2800" b="1" dirty="0"/>
              <a:t>Συσκευή ασύρματης επικοινωνίας</a:t>
            </a:r>
          </a:p>
          <a:p>
            <a:r>
              <a:rPr lang="el-GR" sz="2800" dirty="0" smtClean="0"/>
              <a:t>Μπορεί </a:t>
            </a:r>
            <a:r>
              <a:rPr lang="el-GR" sz="2800" dirty="0"/>
              <a:t>να επικοινωνήσει </a:t>
            </a:r>
          </a:p>
          <a:p>
            <a:r>
              <a:rPr lang="el-GR" sz="2800" dirty="0"/>
              <a:t>ασύρματα με κάθε άλλη συσκευή </a:t>
            </a:r>
          </a:p>
          <a:p>
            <a:r>
              <a:rPr lang="el-GR" sz="2800" dirty="0"/>
              <a:t>που έχει επίσης </a:t>
            </a:r>
            <a:r>
              <a:rPr lang="el-GR" sz="2800" dirty="0" smtClean="0"/>
              <a:t>Bluetooth</a:t>
            </a:r>
            <a:r>
              <a:rPr lang="en-US" sz="2800" dirty="0" smtClean="0"/>
              <a:t>.</a:t>
            </a:r>
            <a:endParaRPr lang="el-GR" sz="2800" dirty="0"/>
          </a:p>
          <a:p>
            <a:r>
              <a:rPr lang="el-GR" sz="2800" dirty="0" smtClean="0"/>
              <a:t>Λειτουργεί </a:t>
            </a:r>
            <a:r>
              <a:rPr lang="el-GR" sz="2800" dirty="0"/>
              <a:t>και ως πομπός και ως </a:t>
            </a:r>
          </a:p>
          <a:p>
            <a:r>
              <a:rPr lang="el-GR" sz="2800" dirty="0"/>
              <a:t>δέκτης (Receiver &amp; Transmitter</a:t>
            </a:r>
            <a:r>
              <a:rPr lang="el-GR" sz="2800" dirty="0" smtClean="0"/>
              <a:t>)</a:t>
            </a:r>
            <a:r>
              <a:rPr lang="en-US" sz="2800" dirty="0" smtClean="0"/>
              <a:t>.</a:t>
            </a:r>
            <a:endParaRPr lang="el-GR" sz="2800" dirty="0"/>
          </a:p>
          <a:p>
            <a:r>
              <a:rPr lang="el-GR" sz="2800" dirty="0" smtClean="0"/>
              <a:t>Το </a:t>
            </a:r>
            <a:r>
              <a:rPr lang="el-GR" sz="2800" dirty="0"/>
              <a:t>συγκεκριμένο μοντέλο (HC-06) </a:t>
            </a:r>
          </a:p>
          <a:p>
            <a:r>
              <a:rPr lang="el-GR" sz="2800" dirty="0"/>
              <a:t>λειτουργεί </a:t>
            </a:r>
            <a:r>
              <a:rPr lang="el-GR" sz="2800" dirty="0" smtClean="0"/>
              <a:t>μόνο ως δέκτη</a:t>
            </a:r>
            <a:r>
              <a:rPr lang="el-GR" sz="2800" dirty="0"/>
              <a:t>ς</a:t>
            </a:r>
            <a:r>
              <a:rPr lang="en-US" sz="2800" dirty="0" smtClean="0"/>
              <a:t>.</a:t>
            </a:r>
            <a:endParaRPr lang="el-GR" sz="2800" dirty="0"/>
          </a:p>
        </p:txBody>
      </p:sp>
    </p:spTree>
    <p:extLst>
      <p:ext uri="{BB962C8B-B14F-4D97-AF65-F5344CB8AC3E}">
        <p14:creationId xmlns:p14="http://schemas.microsoft.com/office/powerpoint/2010/main" val="3975129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 HC-06</a:t>
            </a:r>
            <a:endParaRPr lang="el-GR" dirty="0"/>
          </a:p>
        </p:txBody>
      </p:sp>
      <p:sp>
        <p:nvSpPr>
          <p:cNvPr id="3" name="Θέση περιεχομένου 2"/>
          <p:cNvSpPr>
            <a:spLocks noGrp="1"/>
          </p:cNvSpPr>
          <p:nvPr>
            <p:ph idx="1"/>
          </p:nvPr>
        </p:nvSpPr>
        <p:spPr/>
        <p:txBody>
          <a:bodyPr>
            <a:normAutofit/>
          </a:bodyPr>
          <a:lstStyle/>
          <a:p>
            <a:r>
              <a:rPr lang="el-GR" sz="2800" dirty="0"/>
              <a:t>Προσοχή τα ψηφιακά </a:t>
            </a:r>
            <a:r>
              <a:rPr lang="en-US" sz="2800" dirty="0"/>
              <a:t>pins</a:t>
            </a:r>
            <a:r>
              <a:rPr lang="el-GR" sz="2800" dirty="0"/>
              <a:t> 0 και 1 του </a:t>
            </a:r>
            <a:r>
              <a:rPr lang="en-US" sz="2800" dirty="0"/>
              <a:t>Arduino </a:t>
            </a:r>
            <a:r>
              <a:rPr lang="el-GR" sz="2800" dirty="0"/>
              <a:t>τα χρησιμοποιούμε μόνο για σειριακή επικοινωνία.</a:t>
            </a:r>
          </a:p>
          <a:p>
            <a:pPr>
              <a:buFont typeface="Wingdings" panose="05000000000000000000" pitchFamily="2" charset="2"/>
              <a:buChar char="Ø"/>
            </a:pPr>
            <a:r>
              <a:rPr lang="en-US" sz="2800" dirty="0"/>
              <a:t>RX</a:t>
            </a:r>
            <a:r>
              <a:rPr lang="el-GR" sz="2800" dirty="0"/>
              <a:t>(</a:t>
            </a:r>
            <a:r>
              <a:rPr lang="en-US" sz="2800" dirty="0"/>
              <a:t>pin 0</a:t>
            </a:r>
            <a:r>
              <a:rPr lang="el-GR" sz="2800" dirty="0"/>
              <a:t>)</a:t>
            </a:r>
            <a:r>
              <a:rPr lang="en-US" sz="2800" dirty="0"/>
              <a:t>:</a:t>
            </a:r>
            <a:r>
              <a:rPr lang="el-GR" sz="2800" dirty="0"/>
              <a:t>Για λήψη δεδομένων.</a:t>
            </a:r>
            <a:endParaRPr lang="en-US" sz="2800" dirty="0"/>
          </a:p>
          <a:p>
            <a:pPr>
              <a:buFont typeface="Wingdings" panose="05000000000000000000" pitchFamily="2" charset="2"/>
              <a:buChar char="Ø"/>
            </a:pPr>
            <a:r>
              <a:rPr lang="en-US" sz="2800" dirty="0"/>
              <a:t>TX(pin 1):</a:t>
            </a:r>
            <a:r>
              <a:rPr lang="el-GR" sz="2800" dirty="0"/>
              <a:t>Για αποστολή δεδομένων.</a:t>
            </a:r>
          </a:p>
          <a:p>
            <a:pPr>
              <a:buFont typeface="Wingdings" panose="05000000000000000000" pitchFamily="2" charset="2"/>
              <a:buChar char="Ø"/>
            </a:pPr>
            <a:endParaRPr lang="el-GR" sz="2800" dirty="0"/>
          </a:p>
          <a:p>
            <a:pPr marL="0" indent="0">
              <a:buNone/>
            </a:pPr>
            <a:r>
              <a:rPr lang="el-GR" sz="2800" dirty="0"/>
              <a:t>Το </a:t>
            </a:r>
            <a:r>
              <a:rPr lang="en-US" sz="2800" dirty="0"/>
              <a:t>RX</a:t>
            </a:r>
            <a:r>
              <a:rPr lang="el-GR" sz="2800" dirty="0"/>
              <a:t> της μίας συσκευής πρέπει να συνδέεται με το</a:t>
            </a:r>
            <a:r>
              <a:rPr lang="en-US" sz="2800" dirty="0"/>
              <a:t> TX</a:t>
            </a:r>
            <a:r>
              <a:rPr lang="el-GR" sz="2800" dirty="0"/>
              <a:t> της άλλης.</a:t>
            </a:r>
          </a:p>
          <a:p>
            <a:endParaRPr lang="el-GR" sz="2800" dirty="0"/>
          </a:p>
        </p:txBody>
      </p:sp>
    </p:spTree>
    <p:extLst>
      <p:ext uri="{BB962C8B-B14F-4D97-AF65-F5344CB8AC3E}">
        <p14:creationId xmlns:p14="http://schemas.microsoft.com/office/powerpoint/2010/main" val="2923711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a:t>
            </a:r>
            <a:endParaRPr lang="el-GR" dirty="0"/>
          </a:p>
        </p:txBody>
      </p:sp>
      <p:sp>
        <p:nvSpPr>
          <p:cNvPr id="4" name="TextBox 3"/>
          <p:cNvSpPr txBox="1"/>
          <p:nvPr/>
        </p:nvSpPr>
        <p:spPr>
          <a:xfrm>
            <a:off x="6678570" y="3172168"/>
            <a:ext cx="4822166" cy="1815882"/>
          </a:xfrm>
          <a:prstGeom prst="rect">
            <a:avLst/>
          </a:prstGeom>
          <a:noFill/>
        </p:spPr>
        <p:txBody>
          <a:bodyPr wrap="square" rtlCol="0">
            <a:spAutoFit/>
          </a:bodyPr>
          <a:lstStyle/>
          <a:p>
            <a:r>
              <a:rPr lang="el-GR" sz="2800" b="1" dirty="0"/>
              <a:t>Όσο το Bluetooth είναι </a:t>
            </a:r>
            <a:r>
              <a:rPr lang="el-GR" sz="2800" b="1" dirty="0" smtClean="0"/>
              <a:t>συνδεδεμένο</a:t>
            </a:r>
            <a:r>
              <a:rPr lang="el-GR" sz="2800" b="1" dirty="0"/>
              <a:t>, </a:t>
            </a:r>
            <a:r>
              <a:rPr lang="el-GR" sz="2800" b="1" dirty="0" smtClean="0"/>
              <a:t>δεν μπορούμε </a:t>
            </a:r>
            <a:r>
              <a:rPr lang="el-GR" sz="2800" b="1" dirty="0"/>
              <a:t>να ανεβάσουμε </a:t>
            </a:r>
            <a:r>
              <a:rPr lang="el-GR" sz="2800" b="1" dirty="0" smtClean="0"/>
              <a:t>νέο </a:t>
            </a:r>
            <a:r>
              <a:rPr lang="el-GR" sz="2800" b="1" dirty="0"/>
              <a:t>κώδικα στο </a:t>
            </a:r>
            <a:r>
              <a:rPr lang="el-GR" sz="2800" b="1" dirty="0" smtClean="0"/>
              <a:t>Arduino.</a:t>
            </a:r>
          </a:p>
        </p:txBody>
      </p:sp>
      <p:pic>
        <p:nvPicPr>
          <p:cNvPr id="5" name="Εικόνα 4"/>
          <p:cNvPicPr>
            <a:picLocks noChangeAspect="1"/>
          </p:cNvPicPr>
          <p:nvPr/>
        </p:nvPicPr>
        <p:blipFill>
          <a:blip r:embed="rId2"/>
          <a:stretch>
            <a:fillRect/>
          </a:stretch>
        </p:blipFill>
        <p:spPr>
          <a:xfrm>
            <a:off x="1097280" y="2160995"/>
            <a:ext cx="5028480" cy="3838228"/>
          </a:xfrm>
          <a:prstGeom prst="rect">
            <a:avLst/>
          </a:prstGeom>
        </p:spPr>
      </p:pic>
    </p:spTree>
    <p:extLst>
      <p:ext uri="{BB962C8B-B14F-4D97-AF65-F5344CB8AC3E}">
        <p14:creationId xmlns:p14="http://schemas.microsoft.com/office/powerpoint/2010/main" val="1704039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Περιεχόμενα</a:t>
            </a:r>
          </a:p>
        </p:txBody>
      </p:sp>
      <p:sp>
        <p:nvSpPr>
          <p:cNvPr id="3" name="Θέση περιεχομένου 2"/>
          <p:cNvSpPr>
            <a:spLocks noGrp="1"/>
          </p:cNvSpPr>
          <p:nvPr>
            <p:ph idx="1"/>
          </p:nvPr>
        </p:nvSpPr>
        <p:spPr/>
        <p:txBody>
          <a:bodyPr>
            <a:normAutofit/>
          </a:bodyPr>
          <a:lstStyle/>
          <a:p>
            <a:pPr marL="514350" indent="-514350">
              <a:buFont typeface="+mj-lt"/>
              <a:buAutoNum type="arabicPeriod"/>
            </a:pPr>
            <a:r>
              <a:rPr lang="en-US" sz="2800" dirty="0" smtClean="0"/>
              <a:t>Control Arduino car</a:t>
            </a:r>
          </a:p>
          <a:p>
            <a:pPr marL="514350" indent="-514350">
              <a:buFont typeface="+mj-lt"/>
              <a:buAutoNum type="arabicPeriod"/>
            </a:pPr>
            <a:r>
              <a:rPr lang="en-US" sz="2800" dirty="0" smtClean="0"/>
              <a:t>Control led with Bluetooth</a:t>
            </a:r>
          </a:p>
          <a:p>
            <a:pPr marL="514350" indent="-514350">
              <a:buFont typeface="+mj-lt"/>
              <a:buAutoNum type="arabicPeriod"/>
            </a:pPr>
            <a:r>
              <a:rPr lang="en-US" sz="2800" dirty="0"/>
              <a:t>Remote control </a:t>
            </a:r>
            <a:r>
              <a:rPr lang="en-US" sz="2800" dirty="0" smtClean="0"/>
              <a:t>car with Bluetooth </a:t>
            </a:r>
          </a:p>
          <a:p>
            <a:pPr marL="514350" indent="-514350">
              <a:buFont typeface="+mj-lt"/>
              <a:buAutoNum type="arabicPeriod"/>
            </a:pPr>
            <a:r>
              <a:rPr lang="en-US" sz="2800" dirty="0" smtClean="0"/>
              <a:t>Obstacle </a:t>
            </a:r>
            <a:r>
              <a:rPr lang="en-US" sz="2800" dirty="0" smtClean="0"/>
              <a:t>avoidance </a:t>
            </a:r>
            <a:r>
              <a:rPr lang="en-US" sz="2800" dirty="0" smtClean="0"/>
              <a:t>car</a:t>
            </a:r>
          </a:p>
          <a:p>
            <a:pPr marL="514350" indent="-514350">
              <a:buFont typeface="+mj-lt"/>
              <a:buAutoNum type="arabicPeriod"/>
            </a:pPr>
            <a:r>
              <a:rPr lang="en-US" sz="2800" dirty="0" smtClean="0"/>
              <a:t>Remote control car</a:t>
            </a:r>
          </a:p>
          <a:p>
            <a:pPr marL="514350" indent="-514350">
              <a:buFont typeface="+mj-lt"/>
              <a:buAutoNum type="arabicPeriod"/>
            </a:pPr>
            <a:r>
              <a:rPr lang="en-US" sz="2800" dirty="0"/>
              <a:t>Line follower </a:t>
            </a:r>
            <a:r>
              <a:rPr lang="en-US" sz="2800" dirty="0" smtClean="0"/>
              <a:t>car</a:t>
            </a:r>
          </a:p>
          <a:p>
            <a:pPr marL="514350" indent="-514350">
              <a:buFont typeface="+mj-lt"/>
              <a:buAutoNum type="arabicPeriod"/>
            </a:pPr>
            <a:r>
              <a:rPr lang="en-US" sz="2800" dirty="0"/>
              <a:t>Line </a:t>
            </a:r>
            <a:r>
              <a:rPr lang="en-US" sz="2800" dirty="0" smtClean="0"/>
              <a:t>follower and obstacle avoiding car</a:t>
            </a:r>
          </a:p>
          <a:p>
            <a:pPr marL="514350" indent="-514350">
              <a:buFont typeface="+mj-lt"/>
              <a:buAutoNum type="arabicPeriod"/>
            </a:pPr>
            <a:endParaRPr lang="el-GR" sz="2800" dirty="0"/>
          </a:p>
        </p:txBody>
      </p:sp>
    </p:spTree>
    <p:extLst>
      <p:ext uri="{BB962C8B-B14F-4D97-AF65-F5344CB8AC3E}">
        <p14:creationId xmlns:p14="http://schemas.microsoft.com/office/powerpoint/2010/main" val="2719417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stretch>
            <a:fillRect/>
          </a:stretch>
        </p:blipFill>
        <p:spPr>
          <a:xfrm>
            <a:off x="1854677" y="67587"/>
            <a:ext cx="8080345" cy="5265021"/>
          </a:xfrm>
          <a:prstGeom prst="rect">
            <a:avLst/>
          </a:prstGeom>
        </p:spPr>
      </p:pic>
      <p:sp>
        <p:nvSpPr>
          <p:cNvPr id="6" name="TextBox 5"/>
          <p:cNvSpPr txBox="1"/>
          <p:nvPr/>
        </p:nvSpPr>
        <p:spPr>
          <a:xfrm>
            <a:off x="865649" y="5168706"/>
            <a:ext cx="10058400" cy="954107"/>
          </a:xfrm>
          <a:prstGeom prst="rect">
            <a:avLst/>
          </a:prstGeom>
          <a:noFill/>
        </p:spPr>
        <p:txBody>
          <a:bodyPr wrap="square" rtlCol="0">
            <a:spAutoFit/>
          </a:bodyPr>
          <a:lstStyle/>
          <a:p>
            <a:pPr algn="ctr"/>
            <a:r>
              <a:rPr lang="el-GR" sz="2800" dirty="0"/>
              <a:t>Το </a:t>
            </a:r>
            <a:r>
              <a:rPr lang="en-US" sz="2800" dirty="0"/>
              <a:t>RX </a:t>
            </a:r>
            <a:r>
              <a:rPr lang="el-GR" sz="2800" dirty="0"/>
              <a:t>του </a:t>
            </a:r>
            <a:r>
              <a:rPr lang="en-US" sz="2800" dirty="0"/>
              <a:t>Bluetooth </a:t>
            </a:r>
            <a:r>
              <a:rPr lang="el-GR" sz="2800" dirty="0"/>
              <a:t>συνδέεται στο </a:t>
            </a:r>
            <a:r>
              <a:rPr lang="en-US" sz="2800" dirty="0"/>
              <a:t>TX </a:t>
            </a:r>
            <a:r>
              <a:rPr lang="el-GR" sz="2800" dirty="0"/>
              <a:t>του </a:t>
            </a:r>
            <a:r>
              <a:rPr lang="en-US" sz="2800" dirty="0"/>
              <a:t>Arduino (PIN 1)</a:t>
            </a:r>
          </a:p>
          <a:p>
            <a:pPr algn="ctr"/>
            <a:r>
              <a:rPr lang="el-GR" sz="2800" dirty="0"/>
              <a:t>Το </a:t>
            </a:r>
            <a:r>
              <a:rPr lang="en-US" sz="2800" dirty="0"/>
              <a:t>TX </a:t>
            </a:r>
            <a:r>
              <a:rPr lang="el-GR" sz="2800" dirty="0"/>
              <a:t>του </a:t>
            </a:r>
            <a:r>
              <a:rPr lang="en-US" sz="2800" dirty="0"/>
              <a:t>Bluetooth </a:t>
            </a:r>
            <a:r>
              <a:rPr lang="el-GR" sz="2800" dirty="0"/>
              <a:t>συνδέεται στο </a:t>
            </a:r>
            <a:r>
              <a:rPr lang="en-US" sz="2800" dirty="0"/>
              <a:t>RX </a:t>
            </a:r>
            <a:r>
              <a:rPr lang="el-GR" sz="2800" dirty="0"/>
              <a:t>του </a:t>
            </a:r>
            <a:r>
              <a:rPr lang="en-US" sz="2800" dirty="0"/>
              <a:t>Arduino (PIN 0)</a:t>
            </a:r>
          </a:p>
        </p:txBody>
      </p:sp>
    </p:spTree>
    <p:extLst>
      <p:ext uri="{BB962C8B-B14F-4D97-AF65-F5344CB8AC3E}">
        <p14:creationId xmlns:p14="http://schemas.microsoft.com/office/powerpoint/2010/main" val="352301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a:t>Bluetooth</a:t>
            </a:r>
            <a:endParaRPr lang="el-GR"/>
          </a:p>
        </p:txBody>
      </p:sp>
      <p:pic>
        <p:nvPicPr>
          <p:cNvPr id="4" name="Θέση περιεχομένου 3"/>
          <p:cNvPicPr>
            <a:picLocks noGrp="1" noChangeAspect="1"/>
          </p:cNvPicPr>
          <p:nvPr>
            <p:ph idx="1"/>
          </p:nvPr>
        </p:nvPicPr>
        <p:blipFill>
          <a:blip r:embed="rId2"/>
          <a:stretch>
            <a:fillRect/>
          </a:stretch>
        </p:blipFill>
        <p:spPr>
          <a:xfrm>
            <a:off x="1787902" y="1914226"/>
            <a:ext cx="8677155" cy="4194534"/>
          </a:xfrm>
          <a:prstGeom prst="rect">
            <a:avLst/>
          </a:prstGeom>
        </p:spPr>
      </p:pic>
      <p:pic>
        <p:nvPicPr>
          <p:cNvPr id="5" name="Εικόνα 4"/>
          <p:cNvPicPr>
            <a:picLocks noChangeAspect="1"/>
          </p:cNvPicPr>
          <p:nvPr/>
        </p:nvPicPr>
        <p:blipFill>
          <a:blip r:embed="rId3"/>
          <a:stretch>
            <a:fillRect/>
          </a:stretch>
        </p:blipFill>
        <p:spPr>
          <a:xfrm>
            <a:off x="1169355" y="1914226"/>
            <a:ext cx="1237094" cy="246717"/>
          </a:xfrm>
          <a:prstGeom prst="rect">
            <a:avLst/>
          </a:prstGeom>
        </p:spPr>
      </p:pic>
    </p:spTree>
    <p:extLst>
      <p:ext uri="{BB962C8B-B14F-4D97-AF65-F5344CB8AC3E}">
        <p14:creationId xmlns:p14="http://schemas.microsoft.com/office/powerpoint/2010/main" val="1108999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 HC-06</a:t>
            </a:r>
            <a:endParaRPr lang="el-GR" dirty="0"/>
          </a:p>
        </p:txBody>
      </p:sp>
      <p:sp>
        <p:nvSpPr>
          <p:cNvPr id="3" name="Θέση περιεχομένου 2"/>
          <p:cNvSpPr>
            <a:spLocks noGrp="1"/>
          </p:cNvSpPr>
          <p:nvPr>
            <p:ph idx="1"/>
          </p:nvPr>
        </p:nvSpPr>
        <p:spPr>
          <a:xfrm>
            <a:off x="1097280" y="1845734"/>
            <a:ext cx="10058400" cy="2027526"/>
          </a:xfrm>
        </p:spPr>
        <p:txBody>
          <a:bodyPr>
            <a:normAutofit/>
          </a:bodyPr>
          <a:lstStyle/>
          <a:p>
            <a:pPr>
              <a:buFont typeface="Arial" panose="020B0604020202020204" pitchFamily="34" charset="0"/>
              <a:buChar char="•"/>
            </a:pPr>
            <a:r>
              <a:rPr lang="el-GR" sz="2800" dirty="0" smtClean="0"/>
              <a:t>Ανεβάζουμε τον κώδικα στο </a:t>
            </a:r>
            <a:r>
              <a:rPr lang="en-US" sz="2800" dirty="0" smtClean="0"/>
              <a:t>Arduino</a:t>
            </a:r>
            <a:r>
              <a:rPr lang="el-GR" sz="2800" dirty="0" smtClean="0"/>
              <a:t>.</a:t>
            </a:r>
          </a:p>
          <a:p>
            <a:pPr>
              <a:buFont typeface="Arial" panose="020B0604020202020204" pitchFamily="34" charset="0"/>
              <a:buChar char="•"/>
            </a:pPr>
            <a:r>
              <a:rPr lang="el-GR" sz="2800" dirty="0" smtClean="0"/>
              <a:t>Συνδέουμε το </a:t>
            </a:r>
            <a:r>
              <a:rPr lang="en-US" sz="2800" dirty="0" smtClean="0"/>
              <a:t>Bluetooth</a:t>
            </a:r>
            <a:r>
              <a:rPr lang="el-GR" sz="2800" dirty="0" smtClean="0"/>
              <a:t>(</a:t>
            </a:r>
            <a:r>
              <a:rPr lang="en-US" sz="2800" dirty="0" smtClean="0"/>
              <a:t>HC=06</a:t>
            </a:r>
            <a:r>
              <a:rPr lang="el-GR" sz="2800" dirty="0" smtClean="0"/>
              <a:t>)</a:t>
            </a:r>
            <a:r>
              <a:rPr lang="en-US" sz="2800" dirty="0" smtClean="0"/>
              <a:t> </a:t>
            </a:r>
            <a:r>
              <a:rPr lang="el-GR" sz="2800" dirty="0" smtClean="0"/>
              <a:t>με το κινητό</a:t>
            </a:r>
            <a:r>
              <a:rPr lang="en-US" sz="2800" dirty="0" smtClean="0"/>
              <a:t> </a:t>
            </a:r>
            <a:r>
              <a:rPr lang="el-GR" sz="2800" dirty="0" smtClean="0"/>
              <a:t>με κωδικό 1234.</a:t>
            </a:r>
          </a:p>
          <a:p>
            <a:pPr>
              <a:buFont typeface="Arial" panose="020B0604020202020204" pitchFamily="34" charset="0"/>
              <a:buChar char="•"/>
            </a:pPr>
            <a:r>
              <a:rPr lang="en-US" sz="2800" dirty="0" smtClean="0"/>
              <a:t> </a:t>
            </a:r>
            <a:r>
              <a:rPr lang="el-GR" sz="2800" dirty="0" smtClean="0"/>
              <a:t>Κατεβάζουμε μια εφαρμογή στο κινητό για τον έλεγχο του </a:t>
            </a:r>
            <a:r>
              <a:rPr lang="en-US" sz="2800" dirty="0" smtClean="0"/>
              <a:t>led </a:t>
            </a:r>
            <a:r>
              <a:rPr lang="el-GR" sz="2800" dirty="0" smtClean="0"/>
              <a:t>και των κινητήρων.</a:t>
            </a:r>
            <a:endParaRPr lang="el-GR" sz="2800" dirty="0"/>
          </a:p>
        </p:txBody>
      </p:sp>
      <p:pic>
        <p:nvPicPr>
          <p:cNvPr id="4" name="Εικόνα 3"/>
          <p:cNvPicPr>
            <a:picLocks noChangeAspect="1"/>
          </p:cNvPicPr>
          <p:nvPr/>
        </p:nvPicPr>
        <p:blipFill>
          <a:blip r:embed="rId2"/>
          <a:stretch>
            <a:fillRect/>
          </a:stretch>
        </p:blipFill>
        <p:spPr>
          <a:xfrm>
            <a:off x="2760452" y="3873260"/>
            <a:ext cx="6740015" cy="2433247"/>
          </a:xfrm>
          <a:prstGeom prst="rect">
            <a:avLst/>
          </a:prstGeom>
        </p:spPr>
      </p:pic>
    </p:spTree>
    <p:extLst>
      <p:ext uri="{BB962C8B-B14F-4D97-AF65-F5344CB8AC3E}">
        <p14:creationId xmlns:p14="http://schemas.microsoft.com/office/powerpoint/2010/main" val="114620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845734"/>
            <a:ext cx="10058400" cy="4468802"/>
          </a:xfrm>
        </p:spPr>
        <p:txBody>
          <a:bodyPr>
            <a:normAutofit/>
          </a:bodyPr>
          <a:lstStyle/>
          <a:p>
            <a:pPr>
              <a:buFont typeface="Wingdings" panose="05000000000000000000" pitchFamily="2" charset="2"/>
              <a:buChar char="q"/>
            </a:pPr>
            <a:r>
              <a:rPr lang="el-GR" sz="2800" b="1" dirty="0" err="1"/>
              <a:t>int</a:t>
            </a:r>
            <a:r>
              <a:rPr lang="el-GR" sz="2800" b="1" dirty="0"/>
              <a:t> x = </a:t>
            </a:r>
            <a:r>
              <a:rPr lang="el-GR" sz="2800" b="1" dirty="0" err="1"/>
              <a:t>Serial.available</a:t>
            </a:r>
            <a:r>
              <a:rPr lang="el-GR" sz="2800" b="1" dirty="0" smtClean="0"/>
              <a:t>();</a:t>
            </a:r>
            <a:endParaRPr lang="el-GR" sz="2800" b="1" dirty="0"/>
          </a:p>
          <a:p>
            <a:r>
              <a:rPr lang="el-GR" sz="2800" dirty="0"/>
              <a:t>Βλέπει το πόσα </a:t>
            </a:r>
            <a:r>
              <a:rPr lang="el-GR" sz="2800" dirty="0" err="1"/>
              <a:t>bytes</a:t>
            </a:r>
            <a:r>
              <a:rPr lang="el-GR" sz="2800" dirty="0"/>
              <a:t> περιμένουν να διαβαστούν.</a:t>
            </a:r>
          </a:p>
          <a:p>
            <a:r>
              <a:rPr lang="el-GR" sz="2800" dirty="0"/>
              <a:t>πχ: “10” -&gt; 2  ή “180” -&gt; 3.</a:t>
            </a:r>
          </a:p>
          <a:p>
            <a:pPr>
              <a:buFont typeface="Wingdings" panose="05000000000000000000" pitchFamily="2" charset="2"/>
              <a:buChar char="q"/>
            </a:pPr>
            <a:r>
              <a:rPr lang="el-GR" sz="2800" b="1" dirty="0" err="1"/>
              <a:t>char</a:t>
            </a:r>
            <a:r>
              <a:rPr lang="el-GR" sz="2800" b="1" dirty="0"/>
              <a:t> x = </a:t>
            </a:r>
            <a:r>
              <a:rPr lang="el-GR" sz="2800" b="1" dirty="0" err="1"/>
              <a:t>Serial.read</a:t>
            </a:r>
            <a:r>
              <a:rPr lang="el-GR" sz="2800" b="1" dirty="0" smtClean="0"/>
              <a:t>();</a:t>
            </a:r>
            <a:endParaRPr lang="el-GR" sz="2800" b="1" dirty="0"/>
          </a:p>
          <a:p>
            <a:r>
              <a:rPr lang="el-GR" sz="2800" dirty="0"/>
              <a:t>Διαβάζει τον πρώτο χαρακτήρα στην σειρά</a:t>
            </a:r>
            <a:r>
              <a:rPr lang="el-GR" sz="2800" dirty="0" smtClean="0"/>
              <a:t>.</a:t>
            </a:r>
          </a:p>
          <a:p>
            <a:pPr>
              <a:buFont typeface="Wingdings" panose="05000000000000000000" pitchFamily="2" charset="2"/>
              <a:buChar char="q"/>
            </a:pPr>
            <a:r>
              <a:rPr lang="el-GR" sz="2800" dirty="0" smtClean="0"/>
              <a:t>Όταν ανάβουμε το </a:t>
            </a:r>
            <a:r>
              <a:rPr lang="en-US" sz="2800" dirty="0" smtClean="0"/>
              <a:t>led </a:t>
            </a:r>
            <a:r>
              <a:rPr lang="el-GR" sz="2800" dirty="0" smtClean="0"/>
              <a:t>από την εφαρμογή στο κινητό μας το </a:t>
            </a:r>
            <a:r>
              <a:rPr lang="en-US" sz="2800" dirty="0" smtClean="0"/>
              <a:t>Arduino </a:t>
            </a:r>
            <a:r>
              <a:rPr lang="el-GR" sz="2800" dirty="0" smtClean="0"/>
              <a:t>διαβάζει τον χαρακτήρα </a:t>
            </a:r>
            <a:r>
              <a:rPr lang="en-US" sz="2800" dirty="0" smtClean="0"/>
              <a:t>‘a’ </a:t>
            </a:r>
            <a:r>
              <a:rPr lang="el-GR" sz="2800" dirty="0" smtClean="0"/>
              <a:t>και όταν το κλείνουμε τον χαρακτήρα </a:t>
            </a:r>
            <a:r>
              <a:rPr lang="en-US" sz="2800" dirty="0" smtClean="0"/>
              <a:t>‘b’.</a:t>
            </a:r>
            <a:r>
              <a:rPr lang="el-GR" sz="2800" dirty="0" smtClean="0"/>
              <a:t> </a:t>
            </a:r>
            <a:endParaRPr lang="el-GR" sz="2800" dirty="0"/>
          </a:p>
          <a:p>
            <a:endParaRPr lang="el-GR" dirty="0"/>
          </a:p>
        </p:txBody>
      </p:sp>
    </p:spTree>
    <p:extLst>
      <p:ext uri="{BB962C8B-B14F-4D97-AF65-F5344CB8AC3E}">
        <p14:creationId xmlns:p14="http://schemas.microsoft.com/office/powerpoint/2010/main" val="3938302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974784" y="257202"/>
            <a:ext cx="3062378" cy="58413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Εικόνα 3"/>
          <p:cNvPicPr>
            <a:picLocks noChangeAspect="1"/>
          </p:cNvPicPr>
          <p:nvPr/>
        </p:nvPicPr>
        <p:blipFill>
          <a:blip r:embed="rId3"/>
          <a:stretch>
            <a:fillRect/>
          </a:stretch>
        </p:blipFill>
        <p:spPr>
          <a:xfrm>
            <a:off x="4718648" y="1961244"/>
            <a:ext cx="6740015" cy="24332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52060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926593" y="345057"/>
            <a:ext cx="3264428" cy="5831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Εικόνα 2"/>
          <p:cNvPicPr>
            <a:picLocks noChangeAspect="1"/>
          </p:cNvPicPr>
          <p:nvPr/>
        </p:nvPicPr>
        <p:blipFill>
          <a:blip r:embed="rId3"/>
          <a:stretch>
            <a:fillRect/>
          </a:stretch>
        </p:blipFill>
        <p:spPr>
          <a:xfrm>
            <a:off x="2048750" y="345057"/>
            <a:ext cx="3244625" cy="5831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5027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305103" y="263104"/>
            <a:ext cx="3443773" cy="5831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Εικόνα 2"/>
          <p:cNvPicPr>
            <a:picLocks noChangeAspect="1"/>
          </p:cNvPicPr>
          <p:nvPr/>
        </p:nvPicPr>
        <p:blipFill>
          <a:blip r:embed="rId3"/>
          <a:stretch>
            <a:fillRect/>
          </a:stretch>
        </p:blipFill>
        <p:spPr>
          <a:xfrm>
            <a:off x="625393" y="263104"/>
            <a:ext cx="3244625" cy="58314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Έλλειψη 3"/>
          <p:cNvSpPr/>
          <p:nvPr/>
        </p:nvSpPr>
        <p:spPr>
          <a:xfrm>
            <a:off x="3372929" y="1061048"/>
            <a:ext cx="583354" cy="53483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p:cNvSpPr txBox="1"/>
          <p:nvPr/>
        </p:nvSpPr>
        <p:spPr>
          <a:xfrm>
            <a:off x="8183961" y="2055447"/>
            <a:ext cx="3674853" cy="2246769"/>
          </a:xfrm>
          <a:prstGeom prst="rect">
            <a:avLst/>
          </a:prstGeom>
          <a:noFill/>
        </p:spPr>
        <p:txBody>
          <a:bodyPr wrap="square" rtlCol="0">
            <a:spAutoFit/>
          </a:bodyPr>
          <a:lstStyle/>
          <a:p>
            <a:r>
              <a:rPr lang="el-GR" sz="2800" dirty="0" smtClean="0"/>
              <a:t>Από τις ρυθμίσεις μπορούμε να δούμε τους χαρακτήρες που αναφέραμε παραπάνω για τον έλεγχο του </a:t>
            </a:r>
            <a:r>
              <a:rPr lang="en-US" sz="2800" dirty="0" smtClean="0"/>
              <a:t>led.</a:t>
            </a:r>
            <a:endParaRPr lang="el-GR" sz="2800" dirty="0"/>
          </a:p>
        </p:txBody>
      </p:sp>
    </p:spTree>
    <p:extLst>
      <p:ext uri="{BB962C8B-B14F-4D97-AF65-F5344CB8AC3E}">
        <p14:creationId xmlns:p14="http://schemas.microsoft.com/office/powerpoint/2010/main" val="1788039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p:txBody>
          <a:bodyPr/>
          <a:lstStyle/>
          <a:p>
            <a:r>
              <a:rPr lang="el-GR" sz="2800" dirty="0" smtClean="0"/>
              <a:t>Να</a:t>
            </a:r>
            <a:r>
              <a:rPr lang="en-US" sz="2800" dirty="0"/>
              <a:t> </a:t>
            </a:r>
            <a:r>
              <a:rPr lang="el-GR" sz="2800" dirty="0" smtClean="0"/>
              <a:t>ελέγχουμε ένα </a:t>
            </a:r>
            <a:r>
              <a:rPr lang="en-US" sz="2800" dirty="0" smtClean="0"/>
              <a:t>led </a:t>
            </a:r>
            <a:r>
              <a:rPr lang="el-GR" sz="2800" dirty="0" smtClean="0"/>
              <a:t>από το κινητό μας με την εφαρμογή </a:t>
            </a:r>
            <a:r>
              <a:rPr lang="en-US" sz="2800" dirty="0"/>
              <a:t>smart </a:t>
            </a:r>
            <a:r>
              <a:rPr lang="en-US" sz="2800" dirty="0" smtClean="0"/>
              <a:t>Bluetooth</a:t>
            </a:r>
            <a:r>
              <a:rPr lang="el-GR" sz="2800" dirty="0" smtClean="0"/>
              <a:t>.</a:t>
            </a:r>
          </a:p>
          <a:p>
            <a:endParaRPr lang="el-GR" sz="2800" dirty="0"/>
          </a:p>
          <a:p>
            <a:r>
              <a:rPr lang="el-GR" sz="2800" dirty="0"/>
              <a:t>Υλικά:</a:t>
            </a:r>
          </a:p>
          <a:p>
            <a:pPr>
              <a:buFont typeface="Wingdings" panose="05000000000000000000" pitchFamily="2" charset="2"/>
              <a:buChar char="Ø"/>
            </a:pPr>
            <a:r>
              <a:rPr lang="en-US" sz="2800" dirty="0" smtClean="0"/>
              <a:t> led, </a:t>
            </a:r>
            <a:r>
              <a:rPr lang="el-GR" sz="2800" dirty="0" smtClean="0"/>
              <a:t>αντίσταση 220</a:t>
            </a:r>
            <a:r>
              <a:rPr lang="en-US" sz="2800" dirty="0" smtClean="0"/>
              <a:t> ohm</a:t>
            </a:r>
            <a:endParaRPr lang="el-GR" sz="2800" dirty="0"/>
          </a:p>
          <a:p>
            <a:pPr>
              <a:buFont typeface="Wingdings" panose="05000000000000000000" pitchFamily="2" charset="2"/>
              <a:buChar char="Ø"/>
            </a:pPr>
            <a:r>
              <a:rPr lang="en-US" sz="2800" dirty="0"/>
              <a:t>Bluetooth HC-06 </a:t>
            </a:r>
            <a:endParaRPr lang="el-GR" sz="2800" dirty="0"/>
          </a:p>
          <a:p>
            <a:endParaRPr lang="el-GR" dirty="0"/>
          </a:p>
        </p:txBody>
      </p:sp>
    </p:spTree>
    <p:extLst>
      <p:ext uri="{BB962C8B-B14F-4D97-AF65-F5344CB8AC3E}">
        <p14:creationId xmlns:p14="http://schemas.microsoft.com/office/powerpoint/2010/main" val="337456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pic>
        <p:nvPicPr>
          <p:cNvPr id="6" name="Εικόνα 5"/>
          <p:cNvPicPr>
            <a:picLocks noChangeAspect="1"/>
          </p:cNvPicPr>
          <p:nvPr/>
        </p:nvPicPr>
        <p:blipFill>
          <a:blip r:embed="rId2"/>
          <a:stretch>
            <a:fillRect/>
          </a:stretch>
        </p:blipFill>
        <p:spPr>
          <a:xfrm>
            <a:off x="3819916" y="1860538"/>
            <a:ext cx="4613128" cy="4295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16312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80" y="1845733"/>
            <a:ext cx="10058400" cy="4494681"/>
          </a:xfrm>
        </p:spPr>
        <p:txBody>
          <a:bodyPr numCol="2"/>
          <a:lstStyle/>
          <a:p>
            <a:pPr marL="0" indent="0">
              <a:buNone/>
            </a:pPr>
            <a:r>
              <a:rPr lang="en-US" dirty="0">
                <a:solidFill>
                  <a:srgbClr val="804000"/>
                </a:solidFill>
                <a:latin typeface="Courier New" panose="02070309020205020404" pitchFamily="49" charset="0"/>
              </a:rPr>
              <a:t>#define led 13 </a:t>
            </a:r>
            <a:endParaRPr lang="en-US" dirty="0" smtClean="0">
              <a:solidFill>
                <a:srgbClr val="804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available</a:t>
            </a:r>
            <a:r>
              <a:rPr lang="en-US" b="1" dirty="0" smtClean="0">
                <a:solidFill>
                  <a:srgbClr val="00008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'a</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'b</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a:t>
            </a:r>
            <a:r>
              <a:rPr lang="en-US" b="1" dirty="0" smtClean="0">
                <a:solidFill>
                  <a:srgbClr val="00008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26276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10883" y="286603"/>
            <a:ext cx="10344797" cy="1450757"/>
          </a:xfrm>
        </p:spPr>
        <p:txBody>
          <a:bodyPr/>
          <a:lstStyle/>
          <a:p>
            <a:r>
              <a:rPr lang="en-US" dirty="0"/>
              <a:t>DC Gear </a:t>
            </a:r>
            <a:r>
              <a:rPr lang="en-US" dirty="0" smtClean="0"/>
              <a:t>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600649" y="2652714"/>
            <a:ext cx="4459769" cy="2462752"/>
          </a:xfrm>
          <a:prstGeom prst="rect">
            <a:avLst/>
          </a:prstGeom>
        </p:spPr>
      </p:pic>
      <p:sp>
        <p:nvSpPr>
          <p:cNvPr id="5" name="TextBox 4"/>
          <p:cNvSpPr txBox="1"/>
          <p:nvPr/>
        </p:nvSpPr>
        <p:spPr>
          <a:xfrm>
            <a:off x="810883" y="1659723"/>
            <a:ext cx="7082287" cy="4832092"/>
          </a:xfrm>
          <a:prstGeom prst="rect">
            <a:avLst/>
          </a:prstGeom>
          <a:noFill/>
        </p:spPr>
        <p:txBody>
          <a:bodyPr wrap="square" rtlCol="0">
            <a:spAutoFit/>
          </a:bodyPr>
          <a:lstStyle/>
          <a:p>
            <a:r>
              <a:rPr lang="el-GR" sz="2800" dirty="0"/>
              <a:t>Κάθε εφαρμογή έχει συγκεκριμένες απαιτήσεις ταχύτητας και ροπής. Όταν ένα φορτίο απαιτεί υψηλή ροπή σε χαμηλή ταχύτητα, η χρήση ενός μεγάλου κινητήρα DC ικανό να αναπτύξει τη ροπή δεν θα ήταν ιδανική και η απόδοση του συστήματος θα ήταν χαμηλή. Μια καλύτερη λύση σε τέτοιες περιπτώσεις είναι η εισαγωγή ενός μικροσκοπικού κινητήρα DC με </a:t>
            </a:r>
            <a:r>
              <a:rPr lang="el-GR" sz="2800" dirty="0" smtClean="0"/>
              <a:t>γρανάζια. Αυτός ο κινητήρας </a:t>
            </a:r>
            <a:r>
              <a:rPr lang="el-GR" sz="2800" dirty="0"/>
              <a:t>παρέχει μεγαλύτερη απόδοση </a:t>
            </a:r>
            <a:r>
              <a:rPr lang="el-GR" sz="2800" dirty="0" smtClean="0"/>
              <a:t>και είναι </a:t>
            </a:r>
            <a:r>
              <a:rPr lang="el-GR" sz="2800" dirty="0"/>
              <a:t>μια οικονομική λύση.</a:t>
            </a:r>
          </a:p>
        </p:txBody>
      </p:sp>
    </p:spTree>
    <p:extLst>
      <p:ext uri="{BB962C8B-B14F-4D97-AF65-F5344CB8AC3E}">
        <p14:creationId xmlns:p14="http://schemas.microsoft.com/office/powerpoint/2010/main" val="1009703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 HC-06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242604" y="1877417"/>
            <a:ext cx="7767751" cy="3632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606237" y="5650301"/>
            <a:ext cx="9040483" cy="523220"/>
          </a:xfrm>
          <a:prstGeom prst="rect">
            <a:avLst/>
          </a:prstGeom>
          <a:noFill/>
        </p:spPr>
        <p:txBody>
          <a:bodyPr wrap="square" rtlCol="0">
            <a:spAutoFit/>
          </a:bodyPr>
          <a:lstStyle/>
          <a:p>
            <a:pPr algn="ctr"/>
            <a:r>
              <a:rPr lang="el-GR" sz="2800" dirty="0" smtClean="0"/>
              <a:t>Εφαρμογή </a:t>
            </a:r>
            <a:r>
              <a:rPr lang="en-US" sz="2800" dirty="0" smtClean="0"/>
              <a:t>smart Bluetooth</a:t>
            </a:r>
            <a:endParaRPr lang="el-GR" sz="2800" dirty="0"/>
          </a:p>
        </p:txBody>
      </p:sp>
      <p:sp>
        <p:nvSpPr>
          <p:cNvPr id="6" name="Έλλειψη 5"/>
          <p:cNvSpPr/>
          <p:nvPr/>
        </p:nvSpPr>
        <p:spPr>
          <a:xfrm>
            <a:off x="5847740" y="3838756"/>
            <a:ext cx="613445" cy="5693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122410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Bluetooth HC-06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63089" y="2337759"/>
            <a:ext cx="6942201" cy="3368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7651630" y="2760183"/>
            <a:ext cx="4252823" cy="2523768"/>
          </a:xfrm>
          <a:prstGeom prst="rect">
            <a:avLst/>
          </a:prstGeom>
          <a:noFill/>
        </p:spPr>
        <p:txBody>
          <a:bodyPr wrap="square" rtlCol="0">
            <a:spAutoFit/>
          </a:bodyPr>
          <a:lstStyle/>
          <a:p>
            <a:r>
              <a:rPr lang="el-GR" sz="2800" dirty="0"/>
              <a:t>Από τις ρυθμίσεις μπορούμε να δούμε </a:t>
            </a:r>
            <a:r>
              <a:rPr lang="el-GR" sz="2800" dirty="0" smtClean="0"/>
              <a:t>τους </a:t>
            </a:r>
            <a:r>
              <a:rPr lang="el-GR" sz="2800" dirty="0"/>
              <a:t>χαρακτήρες που </a:t>
            </a:r>
            <a:r>
              <a:rPr lang="el-GR" sz="2800" dirty="0" smtClean="0"/>
              <a:t>θα χρησιμοποιήσουμε για τον έλεγχο του αυτοκινήτου.</a:t>
            </a:r>
            <a:endParaRPr lang="el-GR" sz="2800" dirty="0"/>
          </a:p>
          <a:p>
            <a:endParaRPr lang="el-GR" dirty="0"/>
          </a:p>
        </p:txBody>
      </p:sp>
    </p:spTree>
    <p:extLst>
      <p:ext uri="{BB962C8B-B14F-4D97-AF65-F5344CB8AC3E}">
        <p14:creationId xmlns:p14="http://schemas.microsoft.com/office/powerpoint/2010/main" val="1278422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845733"/>
            <a:ext cx="10058400" cy="4486055"/>
          </a:xfrm>
        </p:spPr>
        <p:txBody>
          <a:bodyPr>
            <a:normAutofit/>
          </a:bodyPr>
          <a:lstStyle/>
          <a:p>
            <a:pPr>
              <a:buFont typeface="Wingdings" panose="05000000000000000000" pitchFamily="2" charset="2"/>
              <a:buChar char="q"/>
            </a:pPr>
            <a:r>
              <a:rPr lang="el-GR" sz="2800" dirty="0" smtClean="0"/>
              <a:t>Όταν πατάμε τα διπλανά κουμπιά</a:t>
            </a:r>
            <a:r>
              <a:rPr lang="en-US" sz="2800" dirty="0" smtClean="0"/>
              <a:t> </a:t>
            </a:r>
            <a:r>
              <a:rPr lang="el-GR" sz="2800" dirty="0"/>
              <a:t>από την εφαρμογή στο κινητό μας το </a:t>
            </a:r>
            <a:r>
              <a:rPr lang="en-US" sz="2800" dirty="0"/>
              <a:t>Arduino </a:t>
            </a:r>
            <a:r>
              <a:rPr lang="el-GR" sz="2800" dirty="0"/>
              <a:t>διαβάζει </a:t>
            </a:r>
            <a:r>
              <a:rPr lang="el-GR" sz="2800" dirty="0" smtClean="0"/>
              <a:t>τους παρακάτω χαρακτήρες</a:t>
            </a:r>
            <a:r>
              <a:rPr lang="el-GR" sz="2800" dirty="0"/>
              <a:t>:</a:t>
            </a:r>
            <a:r>
              <a:rPr lang="el-GR" sz="2800" dirty="0" smtClean="0"/>
              <a:t> </a:t>
            </a:r>
            <a:endParaRPr lang="en-US" sz="2800" dirty="0"/>
          </a:p>
          <a:p>
            <a:pPr marL="0" indent="0">
              <a:buNone/>
            </a:pPr>
            <a:r>
              <a:rPr lang="el-GR" sz="2800" dirty="0" smtClean="0"/>
              <a:t>Επάνω -&gt; 1</a:t>
            </a:r>
          </a:p>
          <a:p>
            <a:pPr marL="0" indent="0">
              <a:buNone/>
            </a:pPr>
            <a:r>
              <a:rPr lang="el-GR" sz="2800" dirty="0" smtClean="0"/>
              <a:t>Κάτω -&gt; 2</a:t>
            </a:r>
          </a:p>
          <a:p>
            <a:pPr marL="0" indent="0">
              <a:buNone/>
            </a:pPr>
            <a:r>
              <a:rPr lang="el-GR" sz="2800" dirty="0" smtClean="0"/>
              <a:t>Αριστερά -&gt; 3</a:t>
            </a:r>
          </a:p>
          <a:p>
            <a:pPr marL="0" indent="0">
              <a:buNone/>
            </a:pPr>
            <a:r>
              <a:rPr lang="el-GR" sz="2800" dirty="0" smtClean="0"/>
              <a:t>Δεξιά -&gt; 4</a:t>
            </a:r>
          </a:p>
          <a:p>
            <a:pPr marL="0" indent="0">
              <a:buNone/>
            </a:pPr>
            <a:r>
              <a:rPr lang="en-US" sz="2800" dirty="0" smtClean="0"/>
              <a:t>Stop -&gt; 5</a:t>
            </a:r>
            <a:endParaRPr lang="el-GR" sz="2800" dirty="0"/>
          </a:p>
        </p:txBody>
      </p:sp>
      <p:pic>
        <p:nvPicPr>
          <p:cNvPr id="6" name="Εικόνα 5"/>
          <p:cNvPicPr>
            <a:picLocks noChangeAspect="1"/>
          </p:cNvPicPr>
          <p:nvPr/>
        </p:nvPicPr>
        <p:blipFill rotWithShape="1">
          <a:blip r:embed="rId2"/>
          <a:srcRect t="7750" r="2631"/>
          <a:stretch/>
        </p:blipFill>
        <p:spPr>
          <a:xfrm>
            <a:off x="5051108" y="2948865"/>
            <a:ext cx="2150744" cy="2279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236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1097279" y="1845734"/>
            <a:ext cx="10058401" cy="4356658"/>
          </a:xfrm>
        </p:spPr>
        <p:txBody>
          <a:bodyPr>
            <a:normAutofit/>
          </a:bodyPr>
          <a:lstStyle/>
          <a:p>
            <a:r>
              <a:rPr lang="el-GR" sz="2800" dirty="0" smtClean="0"/>
              <a:t>Να προγραμματίσουμε </a:t>
            </a:r>
            <a:r>
              <a:rPr lang="el-GR" sz="2800" dirty="0"/>
              <a:t>το αυτοκινητάκι έτσι ώστε να </a:t>
            </a:r>
            <a:r>
              <a:rPr lang="el-GR" sz="2800" dirty="0" smtClean="0"/>
              <a:t>μπορούμε </a:t>
            </a:r>
            <a:r>
              <a:rPr lang="el-GR" sz="2800" dirty="0"/>
              <a:t>να το </a:t>
            </a:r>
            <a:r>
              <a:rPr lang="el-GR" sz="2800" dirty="0" smtClean="0"/>
              <a:t>ελέγχουμε </a:t>
            </a:r>
            <a:r>
              <a:rPr lang="el-GR" sz="2800" dirty="0"/>
              <a:t>ασύρματα με την </a:t>
            </a:r>
            <a:r>
              <a:rPr lang="el-GR" sz="2800" dirty="0" smtClean="0"/>
              <a:t>χρήση </a:t>
            </a:r>
            <a:r>
              <a:rPr lang="el-GR" sz="2800" dirty="0"/>
              <a:t>της εφαρμογής </a:t>
            </a:r>
            <a:r>
              <a:rPr lang="en-US" sz="2800" dirty="0"/>
              <a:t>smart </a:t>
            </a:r>
            <a:r>
              <a:rPr lang="en-US" sz="2800" dirty="0" smtClean="0"/>
              <a:t>Bluetooth</a:t>
            </a:r>
            <a:r>
              <a:rPr lang="el-GR" sz="2800" dirty="0" smtClean="0"/>
              <a:t> </a:t>
            </a:r>
            <a:r>
              <a:rPr lang="el-GR" sz="2800" b="1" dirty="0" smtClean="0"/>
              <a:t>(</a:t>
            </a:r>
            <a:r>
              <a:rPr lang="en-US" sz="2800" b="1" dirty="0"/>
              <a:t>Remote control </a:t>
            </a:r>
            <a:r>
              <a:rPr lang="en-US" sz="2800" b="1" dirty="0" smtClean="0"/>
              <a:t>car </a:t>
            </a:r>
            <a:r>
              <a:rPr lang="en-US" sz="2800" b="1" smtClean="0"/>
              <a:t>with Bluetooth</a:t>
            </a:r>
            <a:r>
              <a:rPr lang="el-GR" sz="2800" b="1" smtClean="0"/>
              <a:t>)</a:t>
            </a:r>
            <a:r>
              <a:rPr lang="el-GR" sz="2800" smtClean="0"/>
              <a:t>.</a:t>
            </a:r>
            <a:endParaRPr lang="el-GR" sz="2800" dirty="0" smtClean="0"/>
          </a:p>
          <a:p>
            <a:endParaRPr lang="el-GR" sz="2800" dirty="0"/>
          </a:p>
          <a:p>
            <a:r>
              <a:rPr lang="el-GR" sz="2800" dirty="0"/>
              <a:t>Υλικά:</a:t>
            </a:r>
          </a:p>
          <a:p>
            <a:pPr>
              <a:buFont typeface="Wingdings" panose="05000000000000000000" pitchFamily="2" charset="2"/>
              <a:buChar char="Ø"/>
            </a:pPr>
            <a:r>
              <a:rPr lang="en-US" sz="2800" dirty="0"/>
              <a:t>Arduino car(Motor driver, gear motors</a:t>
            </a:r>
            <a:r>
              <a:rPr lang="en-US" sz="2800" dirty="0" smtClean="0"/>
              <a:t>)</a:t>
            </a:r>
            <a:endParaRPr lang="el-GR" sz="2800" dirty="0"/>
          </a:p>
          <a:p>
            <a:pPr>
              <a:buFont typeface="Wingdings" panose="05000000000000000000" pitchFamily="2" charset="2"/>
              <a:buChar char="Ø"/>
            </a:pPr>
            <a:r>
              <a:rPr lang="en-US" sz="2800" dirty="0"/>
              <a:t>Bluetooth HC-06 </a:t>
            </a:r>
            <a:endParaRPr lang="el-GR" sz="2800" dirty="0"/>
          </a:p>
        </p:txBody>
      </p:sp>
    </p:spTree>
    <p:extLst>
      <p:ext uri="{BB962C8B-B14F-4D97-AF65-F5344CB8AC3E}">
        <p14:creationId xmlns:p14="http://schemas.microsoft.com/office/powerpoint/2010/main" val="2249893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58117" y="1923901"/>
            <a:ext cx="8736725" cy="4022725"/>
          </a:xfrm>
          <a:prstGeom prst="rect">
            <a:avLst/>
          </a:prstGeom>
        </p:spPr>
      </p:pic>
    </p:spTree>
    <p:extLst>
      <p:ext uri="{BB962C8B-B14F-4D97-AF65-F5344CB8AC3E}">
        <p14:creationId xmlns:p14="http://schemas.microsoft.com/office/powerpoint/2010/main" val="310994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87902" y="1914226"/>
            <a:ext cx="8677155" cy="4194534"/>
          </a:xfrm>
          <a:prstGeom prst="rect">
            <a:avLst/>
          </a:prstGeom>
        </p:spPr>
      </p:pic>
      <p:pic>
        <p:nvPicPr>
          <p:cNvPr id="5" name="Εικόνα 4"/>
          <p:cNvPicPr>
            <a:picLocks noChangeAspect="1"/>
          </p:cNvPicPr>
          <p:nvPr/>
        </p:nvPicPr>
        <p:blipFill>
          <a:blip r:embed="rId3"/>
          <a:stretch>
            <a:fillRect/>
          </a:stretch>
        </p:blipFill>
        <p:spPr>
          <a:xfrm>
            <a:off x="1169355" y="1914226"/>
            <a:ext cx="1237094" cy="246717"/>
          </a:xfrm>
          <a:prstGeom prst="rect">
            <a:avLst/>
          </a:prstGeom>
        </p:spPr>
      </p:pic>
    </p:spTree>
    <p:extLst>
      <p:ext uri="{BB962C8B-B14F-4D97-AF65-F5344CB8AC3E}">
        <p14:creationId xmlns:p14="http://schemas.microsoft.com/office/powerpoint/2010/main" val="2760758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1097280" y="1811547"/>
            <a:ext cx="10738162" cy="4597879"/>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initial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speed </a:t>
            </a:r>
            <a:r>
              <a:rPr lang="en-US" dirty="0">
                <a:solidFill>
                  <a:srgbClr val="008000"/>
                </a:solidFill>
                <a:latin typeface="Courier New" panose="02070309020205020404" pitchFamily="49" charset="0"/>
              </a:rPr>
              <a:t>of the </a:t>
            </a:r>
            <a:r>
              <a:rPr lang="en-US" dirty="0" smtClean="0">
                <a:solidFill>
                  <a:srgbClr val="008000"/>
                </a:solidFill>
                <a:latin typeface="Courier New" panose="02070309020205020404" pitchFamily="49" charset="0"/>
              </a:rPr>
              <a:t>motor</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and stop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uint8_t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available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char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'1</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917248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3</a:t>
            </a:r>
            <a:endParaRPr lang="el-GR" dirty="0"/>
          </a:p>
        </p:txBody>
      </p:sp>
      <p:sp>
        <p:nvSpPr>
          <p:cNvPr id="3" name="Θέση περιεχομένου 2"/>
          <p:cNvSpPr>
            <a:spLocks noGrp="1"/>
          </p:cNvSpPr>
          <p:nvPr>
            <p:ph idx="1"/>
          </p:nvPr>
        </p:nvSpPr>
        <p:spPr>
          <a:xfrm>
            <a:off x="1097280" y="1819854"/>
            <a:ext cx="10058400" cy="4641331"/>
          </a:xfrm>
        </p:spPr>
        <p:txBody>
          <a:bodyPr numCol="2"/>
          <a:lstStyle/>
          <a:p>
            <a:pPr marL="0" indent="0">
              <a:buNone/>
            </a:pP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'2</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'3</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'4</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8080"/>
                </a:solidFill>
                <a:latin typeface="Courier New" panose="02070309020205020404" pitchFamily="49" charset="0"/>
              </a:rPr>
              <a:t>'5</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380533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4</a:t>
            </a:r>
            <a:endParaRPr lang="el-GR" dirty="0"/>
          </a:p>
        </p:txBody>
      </p:sp>
      <p:sp>
        <p:nvSpPr>
          <p:cNvPr id="3" name="Θέση περιεχομένου 2"/>
          <p:cNvSpPr>
            <a:spLocks noGrp="1"/>
          </p:cNvSpPr>
          <p:nvPr>
            <p:ph idx="1"/>
          </p:nvPr>
        </p:nvSpPr>
        <p:spPr/>
        <p:txBody>
          <a:bodyPr/>
          <a:lstStyle/>
          <a:p>
            <a:r>
              <a:rPr lang="el-GR" sz="2800" dirty="0"/>
              <a:t>Να προγραμματίσουμε το αυτοκινητάκι έτσι ώστε να </a:t>
            </a:r>
            <a:r>
              <a:rPr lang="el-GR" sz="2800" dirty="0" smtClean="0"/>
              <a:t>αποφεύγει οποιοδήποτε εμπόδιο συναντήσει </a:t>
            </a:r>
            <a:r>
              <a:rPr lang="el-GR" sz="2800" b="1" dirty="0" smtClean="0"/>
              <a:t>(</a:t>
            </a:r>
            <a:r>
              <a:rPr lang="en-US" sz="2800" b="1" dirty="0" smtClean="0"/>
              <a:t>Obstacle avoidance car</a:t>
            </a:r>
            <a:r>
              <a:rPr lang="el-GR" sz="2800" b="1" dirty="0" smtClean="0"/>
              <a:t>)</a:t>
            </a:r>
            <a:r>
              <a:rPr lang="el-GR" sz="2800" dirty="0" smtClean="0"/>
              <a:t>.</a:t>
            </a:r>
            <a:endParaRPr lang="el-GR" sz="2800" dirty="0"/>
          </a:p>
          <a:p>
            <a:endParaRPr lang="el-GR" sz="2800" dirty="0"/>
          </a:p>
          <a:p>
            <a:r>
              <a:rPr lang="el-GR" sz="2800" dirty="0"/>
              <a:t>Υλικά:</a:t>
            </a:r>
          </a:p>
          <a:p>
            <a:pPr>
              <a:buFont typeface="Wingdings" panose="05000000000000000000" pitchFamily="2" charset="2"/>
              <a:buChar char="Ø"/>
            </a:pPr>
            <a:r>
              <a:rPr lang="en-US" sz="2800" dirty="0"/>
              <a:t>Arduino car(Motor driver, gear motors</a:t>
            </a:r>
            <a:r>
              <a:rPr lang="en-US" sz="2800" dirty="0" smtClean="0"/>
              <a:t>)</a:t>
            </a:r>
            <a:endParaRPr lang="el-GR" sz="2800" dirty="0" smtClean="0"/>
          </a:p>
          <a:p>
            <a:pPr>
              <a:buFont typeface="Wingdings" panose="05000000000000000000" pitchFamily="2" charset="2"/>
              <a:buChar char="Ø"/>
            </a:pPr>
            <a:r>
              <a:rPr lang="en-US" sz="2800" dirty="0" smtClean="0"/>
              <a:t>Ultrasonic sensor</a:t>
            </a:r>
          </a:p>
          <a:p>
            <a:pPr>
              <a:buFont typeface="Wingdings" panose="05000000000000000000" pitchFamily="2" charset="2"/>
              <a:buChar char="Ø"/>
            </a:pPr>
            <a:r>
              <a:rPr lang="en-US" sz="2800" dirty="0" smtClean="0"/>
              <a:t>Servo motor</a:t>
            </a:r>
            <a:endParaRPr lang="el-GR" sz="2800" dirty="0"/>
          </a:p>
        </p:txBody>
      </p:sp>
    </p:spTree>
    <p:extLst>
      <p:ext uri="{BB962C8B-B14F-4D97-AF65-F5344CB8AC3E}">
        <p14:creationId xmlns:p14="http://schemas.microsoft.com/office/powerpoint/2010/main" val="3237963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57800" y="1846263"/>
            <a:ext cx="8736725" cy="4022725"/>
          </a:xfrm>
          <a:prstGeom prst="rect">
            <a:avLst/>
          </a:prstGeom>
        </p:spPr>
      </p:pic>
    </p:spTree>
    <p:extLst>
      <p:ext uri="{BB962C8B-B14F-4D97-AF65-F5344CB8AC3E}">
        <p14:creationId xmlns:p14="http://schemas.microsoft.com/office/powerpoint/2010/main" val="3130620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Gear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06549" y="2311814"/>
            <a:ext cx="4238311" cy="3333160"/>
          </a:xfrm>
          <a:prstGeom prst="rect">
            <a:avLst/>
          </a:prstGeom>
        </p:spPr>
      </p:pic>
      <p:sp>
        <p:nvSpPr>
          <p:cNvPr id="5" name="TextBox 4"/>
          <p:cNvSpPr txBox="1"/>
          <p:nvPr/>
        </p:nvSpPr>
        <p:spPr>
          <a:xfrm>
            <a:off x="6047117" y="3070453"/>
            <a:ext cx="5615796" cy="1815882"/>
          </a:xfrm>
          <a:prstGeom prst="rect">
            <a:avLst/>
          </a:prstGeom>
          <a:noFill/>
        </p:spPr>
        <p:txBody>
          <a:bodyPr wrap="square" rtlCol="0">
            <a:spAutoFit/>
          </a:bodyPr>
          <a:lstStyle/>
          <a:p>
            <a:r>
              <a:rPr lang="en-US" sz="2800" dirty="0" smtClean="0"/>
              <a:t>O </a:t>
            </a:r>
            <a:r>
              <a:rPr lang="el-GR" sz="2800" dirty="0" smtClean="0"/>
              <a:t>κινητήρα DC με γρανάζια(κιβώτιο ταχυτήτων), με </a:t>
            </a:r>
            <a:r>
              <a:rPr lang="el-GR" sz="2800" dirty="0"/>
              <a:t>τάση λειτουργίας DC 3V </a:t>
            </a:r>
            <a:r>
              <a:rPr lang="el-GR" sz="2800" dirty="0" smtClean="0"/>
              <a:t>μπορεί να χρησιμοποιηθεί για την κίνηση ενός αυτοκινήτου.</a:t>
            </a:r>
            <a:endParaRPr lang="el-GR" sz="2800" dirty="0"/>
          </a:p>
        </p:txBody>
      </p:sp>
    </p:spTree>
    <p:extLst>
      <p:ext uri="{BB962C8B-B14F-4D97-AF65-F5344CB8AC3E}">
        <p14:creationId xmlns:p14="http://schemas.microsoft.com/office/powerpoint/2010/main" val="3171195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532030" y="1949780"/>
            <a:ext cx="7188900" cy="4022725"/>
          </a:xfrm>
          <a:prstGeom prst="rect">
            <a:avLst/>
          </a:prstGeom>
        </p:spPr>
      </p:pic>
    </p:spTree>
    <p:extLst>
      <p:ext uri="{BB962C8B-B14F-4D97-AF65-F5344CB8AC3E}">
        <p14:creationId xmlns:p14="http://schemas.microsoft.com/office/powerpoint/2010/main" val="2945135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62443" y="2122309"/>
            <a:ext cx="8928073" cy="4022725"/>
          </a:xfrm>
          <a:prstGeom prst="rect">
            <a:avLst/>
          </a:prstGeom>
        </p:spPr>
      </p:pic>
    </p:spTree>
    <p:extLst>
      <p:ext uri="{BB962C8B-B14F-4D97-AF65-F5344CB8AC3E}">
        <p14:creationId xmlns:p14="http://schemas.microsoft.com/office/powerpoint/2010/main" val="2403092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737361"/>
            <a:ext cx="10522501" cy="4594428"/>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Servo.h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NewPing.h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echo_pin</a:t>
            </a:r>
            <a:r>
              <a:rPr lang="en-US" dirty="0">
                <a:solidFill>
                  <a:srgbClr val="804000"/>
                </a:solidFill>
                <a:latin typeface="Courier New" panose="02070309020205020404" pitchFamily="49" charset="0"/>
              </a:rPr>
              <a:t> A4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Trig_pin</a:t>
            </a:r>
            <a:r>
              <a:rPr lang="en-US" dirty="0">
                <a:solidFill>
                  <a:srgbClr val="804000"/>
                </a:solidFill>
                <a:latin typeface="Courier New" panose="02070309020205020404" pitchFamily="49" charset="0"/>
              </a:rPr>
              <a:t> A5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servo_pin</a:t>
            </a:r>
            <a:r>
              <a:rPr lang="en-US" dirty="0">
                <a:solidFill>
                  <a:srgbClr val="804000"/>
                </a:solidFill>
                <a:latin typeface="Courier New" panose="02070309020205020404" pitchFamily="49" charset="0"/>
              </a:rPr>
              <a:t> 10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MAX_DISTANCE 200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MAX_SPEED 200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NewPing</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mysonar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Trig_pin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echo_pin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MAX_DISTANCE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Servo </a:t>
            </a:r>
            <a:r>
              <a:rPr lang="en-US" dirty="0" err="1">
                <a:solidFill>
                  <a:srgbClr val="000000"/>
                </a:solidFill>
                <a:latin typeface="Courier New" panose="02070309020205020404" pitchFamily="49" charset="0"/>
              </a:rPr>
              <a:t>myservo</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boolean</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goesForward</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myservo</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attach</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servo_pin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myservo</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9151414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845733"/>
            <a:ext cx="10876184" cy="4417043"/>
          </a:xfrm>
        </p:spPr>
        <p:txBody>
          <a:bodyPr numCol="2">
            <a:normAutofit/>
          </a:bodyPr>
          <a:lstStyle/>
          <a:p>
            <a:pPr marL="0" indent="0">
              <a:buNone/>
            </a:pP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endParaRPr lang="el-GR" dirty="0"/>
          </a:p>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distance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distanceR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distanceL</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distanceR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Lookright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distanceL</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Lookleft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18263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p:txBody>
          <a:bodyPr numCol="2"/>
          <a:lstStyle/>
          <a:p>
            <a:pPr marL="0" indent="0">
              <a:buNone/>
            </a:pP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distanceR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distanceL</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Right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Left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endParaRPr lang="el-GR" dirty="0"/>
          </a:p>
          <a:p>
            <a:pPr marL="0" indent="0">
              <a:buNone/>
            </a:pPr>
            <a:r>
              <a:rPr lang="en-US" dirty="0">
                <a:solidFill>
                  <a:srgbClr val="008000"/>
                </a:solidFill>
                <a:latin typeface="Courier New" panose="02070309020205020404" pitchFamily="49" charset="0"/>
              </a:rPr>
              <a:t>//Functions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Lookright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myservo</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735399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79" y="1737360"/>
            <a:ext cx="10858931" cy="4603055"/>
          </a:xfrm>
        </p:spPr>
        <p:txBody>
          <a:bodyPr numCol="2">
            <a:normAutofit lnSpcReduction="10000"/>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Lookleft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180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cm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mysonar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ping_cm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cm</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cm</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250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cm</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goesForward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goesForward</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true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slowly bring the speed up to avoid loading down the batteries </a:t>
            </a:r>
            <a:r>
              <a:rPr lang="en-US" dirty="0" smtClean="0">
                <a:solidFill>
                  <a:srgbClr val="008000"/>
                </a:solidFill>
                <a:latin typeface="Courier New" panose="02070309020205020404" pitchFamily="49" charset="0"/>
              </a:rPr>
              <a:t>too quickly</a:t>
            </a:r>
            <a:r>
              <a:rPr lang="el-GR" dirty="0" smtClean="0">
                <a:solidFill>
                  <a:srgbClr val="008000"/>
                </a:solidFill>
                <a:latin typeface="Courier New" panose="02070309020205020404" pitchFamily="49" charset="0"/>
              </a:rPr>
              <a:t>.</a:t>
            </a:r>
            <a:endParaRPr lang="el-GR" dirty="0"/>
          </a:p>
        </p:txBody>
      </p:sp>
    </p:spTree>
    <p:extLst>
      <p:ext uri="{BB962C8B-B14F-4D97-AF65-F5344CB8AC3E}">
        <p14:creationId xmlns:p14="http://schemas.microsoft.com/office/powerpoint/2010/main" val="960766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79" y="1845733"/>
            <a:ext cx="10815799" cy="4399791"/>
          </a:xfrm>
        </p:spPr>
        <p:txBody>
          <a:bodyPr numCol="2"/>
          <a:lstStyle/>
          <a:p>
            <a:pPr marL="0" indent="0">
              <a:buNone/>
            </a:pPr>
            <a:r>
              <a:rPr lang="en-US" b="1" dirty="0">
                <a:solidFill>
                  <a:srgbClr val="0000FF"/>
                </a:solidFill>
                <a:latin typeface="Courier New" panose="02070309020205020404" pitchFamily="49" charset="0"/>
              </a:rPr>
              <a:t>for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goesForward</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false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slowly bring the speed up to avoid loading down the batteries too </a:t>
            </a:r>
            <a:r>
              <a:rPr lang="en-US" dirty="0" smtClean="0">
                <a:solidFill>
                  <a:srgbClr val="008000"/>
                </a:solidFill>
                <a:latin typeface="Courier New" panose="02070309020205020404" pitchFamily="49" charset="0"/>
              </a:rPr>
              <a:t>quickly</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speed1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speed1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endParaRPr lang="el-GR" dirty="0"/>
          </a:p>
          <a:p>
            <a:endParaRPr lang="el-GR" dirty="0"/>
          </a:p>
        </p:txBody>
      </p:sp>
    </p:spTree>
    <p:extLst>
      <p:ext uri="{BB962C8B-B14F-4D97-AF65-F5344CB8AC3E}">
        <p14:creationId xmlns:p14="http://schemas.microsoft.com/office/powerpoint/2010/main" val="21593618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79" y="1845734"/>
            <a:ext cx="10902063" cy="4425670"/>
          </a:xfrm>
        </p:spPr>
        <p:txBody>
          <a:bodyPr numCol="2">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Right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Left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Stop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644742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endParaRPr lang="el-GR" dirty="0"/>
          </a:p>
        </p:txBody>
      </p:sp>
      <p:sp>
        <p:nvSpPr>
          <p:cNvPr id="3" name="Θέση περιεχομένου 2"/>
          <p:cNvSpPr>
            <a:spLocks noGrp="1"/>
          </p:cNvSpPr>
          <p:nvPr>
            <p:ph idx="1"/>
          </p:nvPr>
        </p:nvSpPr>
        <p:spPr/>
        <p:txBody>
          <a:bodyPr/>
          <a:lstStyle/>
          <a:p>
            <a:r>
              <a:rPr lang="el-GR" sz="2800" dirty="0"/>
              <a:t>Να προγραμματίσουμε το αυτοκινητάκι έτσι ώστε </a:t>
            </a:r>
            <a:r>
              <a:rPr lang="el-GR" sz="2800" dirty="0" smtClean="0"/>
              <a:t>να μπορούμε να το ελέγχουμε με ένα τηλεχειριστήριο </a:t>
            </a:r>
            <a:r>
              <a:rPr lang="el-GR" sz="2800" b="1" dirty="0" smtClean="0"/>
              <a:t>(</a:t>
            </a:r>
            <a:r>
              <a:rPr lang="en-US" sz="2800" b="1" dirty="0" smtClean="0"/>
              <a:t>Remote control car</a:t>
            </a:r>
            <a:r>
              <a:rPr lang="el-GR" sz="2800" b="1" dirty="0"/>
              <a:t>)</a:t>
            </a:r>
            <a:r>
              <a:rPr lang="el-GR" sz="2800" dirty="0"/>
              <a:t>.</a:t>
            </a:r>
          </a:p>
          <a:p>
            <a:endParaRPr lang="el-GR" sz="2800" dirty="0"/>
          </a:p>
          <a:p>
            <a:r>
              <a:rPr lang="el-GR" sz="2800" dirty="0"/>
              <a:t>Υλικά:</a:t>
            </a:r>
          </a:p>
          <a:p>
            <a:pPr>
              <a:buFont typeface="Wingdings" panose="05000000000000000000" pitchFamily="2" charset="2"/>
              <a:buChar char="Ø"/>
            </a:pPr>
            <a:r>
              <a:rPr lang="en-US" sz="2800" dirty="0"/>
              <a:t>Arduino car(Motor driver, gear motors</a:t>
            </a:r>
            <a:r>
              <a:rPr lang="en-US" sz="2800" dirty="0" smtClean="0"/>
              <a:t>)</a:t>
            </a:r>
          </a:p>
          <a:p>
            <a:pPr>
              <a:buFont typeface="Wingdings" panose="05000000000000000000" pitchFamily="2" charset="2"/>
              <a:buChar char="Ø"/>
            </a:pPr>
            <a:r>
              <a:rPr lang="en-US" sz="2800" dirty="0" smtClean="0"/>
              <a:t>Ir receiver</a:t>
            </a:r>
          </a:p>
          <a:p>
            <a:pPr>
              <a:buFont typeface="Wingdings" panose="05000000000000000000" pitchFamily="2" charset="2"/>
              <a:buChar char="Ø"/>
            </a:pPr>
            <a:r>
              <a:rPr lang="en-US" sz="2800" dirty="0" smtClean="0"/>
              <a:t>Remote control</a:t>
            </a:r>
            <a:endParaRPr lang="el-GR" sz="2800" dirty="0"/>
          </a:p>
          <a:p>
            <a:endParaRPr lang="el-GR" dirty="0"/>
          </a:p>
        </p:txBody>
      </p:sp>
    </p:spTree>
    <p:extLst>
      <p:ext uri="{BB962C8B-B14F-4D97-AF65-F5344CB8AC3E}">
        <p14:creationId xmlns:p14="http://schemas.microsoft.com/office/powerpoint/2010/main" val="1273630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57800" y="1846263"/>
            <a:ext cx="8736725" cy="4022725"/>
          </a:xfrm>
          <a:prstGeom prst="rect">
            <a:avLst/>
          </a:prstGeom>
        </p:spPr>
      </p:pic>
    </p:spTree>
    <p:extLst>
      <p:ext uri="{BB962C8B-B14F-4D97-AF65-F5344CB8AC3E}">
        <p14:creationId xmlns:p14="http://schemas.microsoft.com/office/powerpoint/2010/main" val="423379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Gear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005710" y="2053297"/>
            <a:ext cx="5876254"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097280" y="2725831"/>
            <a:ext cx="4364966" cy="2677656"/>
          </a:xfrm>
          <a:prstGeom prst="rect">
            <a:avLst/>
          </a:prstGeom>
          <a:noFill/>
        </p:spPr>
        <p:txBody>
          <a:bodyPr wrap="square" rtlCol="0">
            <a:spAutoFit/>
          </a:bodyPr>
          <a:lstStyle/>
          <a:p>
            <a:r>
              <a:rPr lang="el-GR" sz="2800" dirty="0" smtClean="0"/>
              <a:t>Αυτό το είδος κινητήρα μπορούμε να το ελέγξουμε με τον ίδιο τρόπο που ελέγχουμε ένα κινητήρα </a:t>
            </a:r>
            <a:r>
              <a:rPr lang="en-US" sz="2800" dirty="0" smtClean="0"/>
              <a:t>dc</a:t>
            </a:r>
            <a:r>
              <a:rPr lang="el-GR" sz="2800" dirty="0" smtClean="0"/>
              <a:t>, καθώς στην πραγματικότητα περιέχει ένα </a:t>
            </a:r>
            <a:r>
              <a:rPr lang="en-US" sz="2800" dirty="0" smtClean="0"/>
              <a:t>dc </a:t>
            </a:r>
            <a:r>
              <a:rPr lang="el-GR" sz="2800" dirty="0" smtClean="0"/>
              <a:t>κινητήρα.</a:t>
            </a:r>
            <a:endParaRPr lang="el-GR" sz="2800" dirty="0"/>
          </a:p>
        </p:txBody>
      </p:sp>
    </p:spTree>
    <p:extLst>
      <p:ext uri="{BB962C8B-B14F-4D97-AF65-F5344CB8AC3E}">
        <p14:creationId xmlns:p14="http://schemas.microsoft.com/office/powerpoint/2010/main" val="19187247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2624947"/>
            <a:ext cx="2195203" cy="2921838"/>
          </a:xfrm>
          <a:prstGeom prst="rect">
            <a:avLst/>
          </a:prstGeom>
        </p:spPr>
      </p:pic>
      <p:pic>
        <p:nvPicPr>
          <p:cNvPr id="5" name="Εικόνα 4"/>
          <p:cNvPicPr>
            <a:picLocks noChangeAspect="1"/>
          </p:cNvPicPr>
          <p:nvPr/>
        </p:nvPicPr>
        <p:blipFill>
          <a:blip r:embed="rId3"/>
          <a:stretch>
            <a:fillRect/>
          </a:stretch>
        </p:blipFill>
        <p:spPr>
          <a:xfrm>
            <a:off x="3778369" y="2440174"/>
            <a:ext cx="7282581" cy="3283476"/>
          </a:xfrm>
          <a:prstGeom prst="rect">
            <a:avLst/>
          </a:prstGeom>
        </p:spPr>
      </p:pic>
    </p:spTree>
    <p:extLst>
      <p:ext uri="{BB962C8B-B14F-4D97-AF65-F5344CB8AC3E}">
        <p14:creationId xmlns:p14="http://schemas.microsoft.com/office/powerpoint/2010/main" val="4242621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rotWithShape="1">
          <a:blip r:embed="rId2"/>
          <a:srcRect r="4149"/>
          <a:stretch/>
        </p:blipFill>
        <p:spPr>
          <a:xfrm>
            <a:off x="3468039" y="2234452"/>
            <a:ext cx="2052867" cy="4022725"/>
          </a:xfrm>
          <a:prstGeom prst="rect">
            <a:avLst/>
          </a:prstGeom>
        </p:spPr>
      </p:pic>
      <p:pic>
        <p:nvPicPr>
          <p:cNvPr id="5" name="Εικόνα 4"/>
          <p:cNvPicPr>
            <a:picLocks noChangeAspect="1"/>
          </p:cNvPicPr>
          <p:nvPr/>
        </p:nvPicPr>
        <p:blipFill>
          <a:blip r:embed="rId3"/>
          <a:stretch>
            <a:fillRect/>
          </a:stretch>
        </p:blipFill>
        <p:spPr>
          <a:xfrm>
            <a:off x="6733815" y="3483814"/>
            <a:ext cx="1657350" cy="1524000"/>
          </a:xfrm>
          <a:prstGeom prst="rect">
            <a:avLst/>
          </a:prstGeom>
        </p:spPr>
      </p:pic>
    </p:spTree>
    <p:extLst>
      <p:ext uri="{BB962C8B-B14F-4D97-AF65-F5344CB8AC3E}">
        <p14:creationId xmlns:p14="http://schemas.microsoft.com/office/powerpoint/2010/main" val="272470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79" y="1845734"/>
            <a:ext cx="10936569" cy="4261768"/>
          </a:xfrm>
        </p:spPr>
        <p:txBody>
          <a:bodyPr>
            <a:normAutofit/>
          </a:bodyPr>
          <a:lstStyle/>
          <a:p>
            <a:r>
              <a:rPr lang="el-GR" sz="2800" dirty="0" smtClean="0"/>
              <a:t>Αρχικά πρέπει να τρέξουμε ένα πρόγραμμα που θα τυπώνει στο </a:t>
            </a:r>
            <a:r>
              <a:rPr lang="en-US" sz="2800" dirty="0" smtClean="0"/>
              <a:t>serial monitor </a:t>
            </a:r>
            <a:r>
              <a:rPr lang="el-GR" sz="2800" dirty="0" smtClean="0"/>
              <a:t>τις τιμές που στέλνει κάθε κουμπί του τηλεχειριστηρίου στο </a:t>
            </a:r>
            <a:r>
              <a:rPr lang="en-US" sz="2800" dirty="0" smtClean="0"/>
              <a:t>Arduino, </a:t>
            </a:r>
            <a:r>
              <a:rPr lang="el-GR" sz="2800" dirty="0" smtClean="0"/>
              <a:t>στο 16δικό σύστημα.</a:t>
            </a:r>
          </a:p>
          <a:p>
            <a:endParaRPr lang="el-GR" sz="2800" dirty="0" smtClean="0"/>
          </a:p>
          <a:p>
            <a:r>
              <a:rPr lang="el-GR" sz="2800" dirty="0" smtClean="0"/>
              <a:t>Εμείς θα χρησιμοποιήσουμε τα κουμπιά που φαίνονται παρακάτω, οπότε μόνο αυτά μας ενδιαφέρουν. </a:t>
            </a:r>
            <a:endParaRPr lang="el-GR" sz="2800" dirty="0"/>
          </a:p>
        </p:txBody>
      </p:sp>
      <p:pic>
        <p:nvPicPr>
          <p:cNvPr id="4" name="Εικόνα 3"/>
          <p:cNvPicPr>
            <a:picLocks noChangeAspect="1"/>
          </p:cNvPicPr>
          <p:nvPr/>
        </p:nvPicPr>
        <p:blipFill>
          <a:blip r:embed="rId2"/>
          <a:stretch>
            <a:fillRect/>
          </a:stretch>
        </p:blipFill>
        <p:spPr>
          <a:xfrm>
            <a:off x="6311120" y="4367842"/>
            <a:ext cx="1657350" cy="1524000"/>
          </a:xfrm>
          <a:prstGeom prst="rect">
            <a:avLst/>
          </a:prstGeom>
        </p:spPr>
      </p:pic>
    </p:spTree>
    <p:extLst>
      <p:ext uri="{BB962C8B-B14F-4D97-AF65-F5344CB8AC3E}">
        <p14:creationId xmlns:p14="http://schemas.microsoft.com/office/powerpoint/2010/main" val="355713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 find keys of remote control</a:t>
            </a:r>
            <a:endParaRPr lang="el-GR" dirty="0"/>
          </a:p>
        </p:txBody>
      </p:sp>
      <p:sp>
        <p:nvSpPr>
          <p:cNvPr id="3" name="Θέση περιεχομένου 2"/>
          <p:cNvSpPr>
            <a:spLocks noGrp="1"/>
          </p:cNvSpPr>
          <p:nvPr>
            <p:ph idx="1"/>
          </p:nvPr>
        </p:nvSpPr>
        <p:spPr>
          <a:xfrm>
            <a:off x="1097280" y="1845734"/>
            <a:ext cx="10910690" cy="4468802"/>
          </a:xfrm>
        </p:spPr>
        <p:txBody>
          <a:bodyPr numCol="2"/>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IRremote.h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RECV_PIN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IRrecv</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RECV_PIN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decode_results</a:t>
            </a:r>
            <a:r>
              <a:rPr lang="en-US" dirty="0">
                <a:solidFill>
                  <a:srgbClr val="000000"/>
                </a:solidFill>
                <a:latin typeface="Courier New" panose="02070309020205020404" pitchFamily="49" charset="0"/>
              </a:rPr>
              <a:t> 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unsigned</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long</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enableIRIn</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irrecv.blink13(true);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decode</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results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0XFFFFFFFF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dirty="0" smtClean="0">
                <a:solidFill>
                  <a:srgbClr val="000000"/>
                </a:solidFill>
                <a:latin typeface="Courier New" panose="02070309020205020404" pitchFamily="49" charset="0"/>
              </a:rPr>
              <a:t>HEX</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print </a:t>
            </a:r>
            <a:r>
              <a:rPr lang="en-US" dirty="0" smtClean="0">
                <a:solidFill>
                  <a:srgbClr val="008000"/>
                </a:solidFill>
                <a:latin typeface="Courier New" panose="02070309020205020404" pitchFamily="49" charset="0"/>
              </a:rPr>
              <a:t>key </a:t>
            </a:r>
            <a:r>
              <a:rPr lang="en-US" dirty="0">
                <a:solidFill>
                  <a:srgbClr val="008000"/>
                </a:solidFill>
                <a:latin typeface="Courier New" panose="02070309020205020404" pitchFamily="49" charset="0"/>
              </a:rPr>
              <a:t>at HEX system</a:t>
            </a:r>
            <a:r>
              <a:rPr lang="en-US" dirty="0" smtClean="0">
                <a:solidFill>
                  <a:srgbClr val="00800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resume</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014370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133511" y="1828481"/>
            <a:ext cx="10058400" cy="4023360"/>
          </a:xfrm>
        </p:spPr>
        <p:txBody>
          <a:bodyPr>
            <a:normAutofit/>
          </a:bodyPr>
          <a:lstStyle/>
          <a:p>
            <a:r>
              <a:rPr lang="el-GR" sz="2800" dirty="0" smtClean="0"/>
              <a:t>Η βιβλιοθήκη </a:t>
            </a:r>
            <a:r>
              <a:rPr lang="en-US" sz="2800" dirty="0"/>
              <a:t>IRremote</a:t>
            </a:r>
            <a:r>
              <a:rPr lang="el-GR" sz="2800" dirty="0" smtClean="0"/>
              <a:t> </a:t>
            </a:r>
            <a:r>
              <a:rPr lang="el-GR" sz="2800" dirty="0"/>
              <a:t>χρησιμοποιεί χρονοδιακόπτη </a:t>
            </a:r>
            <a:r>
              <a:rPr lang="el-GR" sz="2800" dirty="0" smtClean="0"/>
              <a:t>2</a:t>
            </a:r>
            <a:r>
              <a:rPr lang="en-US" sz="2800" dirty="0" smtClean="0"/>
              <a:t> </a:t>
            </a:r>
            <a:r>
              <a:rPr lang="el-GR" sz="2800" dirty="0" smtClean="0"/>
              <a:t>(</a:t>
            </a:r>
            <a:r>
              <a:rPr lang="en-US" sz="2800" dirty="0" smtClean="0"/>
              <a:t>TIMER 2</a:t>
            </a:r>
            <a:r>
              <a:rPr lang="el-GR" sz="2800" dirty="0" smtClean="0"/>
              <a:t>) </a:t>
            </a:r>
            <a:r>
              <a:rPr lang="el-GR" sz="2800" dirty="0"/>
              <a:t>και η έξοδος κινητήρων </a:t>
            </a:r>
            <a:r>
              <a:rPr lang="el-GR" sz="2800" dirty="0" smtClean="0"/>
              <a:t>1 και 2 </a:t>
            </a:r>
            <a:r>
              <a:rPr lang="el-GR" sz="2800" dirty="0"/>
              <a:t>χρησιμοποιεί επίσης χρονοδιακόπτη </a:t>
            </a:r>
            <a:r>
              <a:rPr lang="el-GR" sz="2800" dirty="0" smtClean="0"/>
              <a:t>2</a:t>
            </a:r>
            <a:r>
              <a:rPr lang="en-US" sz="2800" dirty="0" smtClean="0"/>
              <a:t> </a:t>
            </a:r>
            <a:r>
              <a:rPr lang="el-GR" sz="2800" dirty="0"/>
              <a:t>(</a:t>
            </a:r>
            <a:r>
              <a:rPr lang="en-US" sz="2800" dirty="0"/>
              <a:t>TIMER 2</a:t>
            </a:r>
            <a:r>
              <a:rPr lang="el-GR" sz="2800" dirty="0" smtClean="0"/>
              <a:t>), </a:t>
            </a:r>
            <a:r>
              <a:rPr lang="el-GR" sz="2800" dirty="0"/>
              <a:t>οπότε υπάρχει </a:t>
            </a:r>
            <a:r>
              <a:rPr lang="el-GR" sz="2800" dirty="0" smtClean="0"/>
              <a:t>σύγκρουση των δύο βιβλιοθηκών (</a:t>
            </a:r>
            <a:r>
              <a:rPr lang="en-US" sz="2800" dirty="0"/>
              <a:t>IRremote </a:t>
            </a:r>
            <a:r>
              <a:rPr lang="el-GR" sz="2800" dirty="0" smtClean="0"/>
              <a:t>και </a:t>
            </a:r>
            <a:r>
              <a:rPr lang="en-US" sz="2800" dirty="0" smtClean="0"/>
              <a:t>AFMotor</a:t>
            </a:r>
            <a:r>
              <a:rPr lang="el-GR" sz="2800" dirty="0" smtClean="0"/>
              <a:t>).</a:t>
            </a:r>
          </a:p>
          <a:p>
            <a:r>
              <a:rPr lang="el-GR" sz="2800" dirty="0" smtClean="0"/>
              <a:t>Οπότε θα λειτουργούν μόνο οι δύο κινητήρες (3 και 4), ενώ οι άλλοι δύο δε θα λειτουργούν.</a:t>
            </a:r>
          </a:p>
          <a:p>
            <a:r>
              <a:rPr lang="el-GR" sz="2800" dirty="0" smtClean="0"/>
              <a:t>Για να λύσουμε αυτό το πρόβλημα πρέπει να πάμε στο αρχείο </a:t>
            </a:r>
            <a:r>
              <a:rPr lang="en-US" sz="2800" b="1" dirty="0"/>
              <a:t>IRTimer.cpp.h</a:t>
            </a:r>
            <a:r>
              <a:rPr lang="el-GR" sz="2800" dirty="0" smtClean="0"/>
              <a:t> που βρίσκεται μέσα στη βιβλιοθήκη.</a:t>
            </a:r>
            <a:endParaRPr lang="el-GR" sz="2800" dirty="0"/>
          </a:p>
        </p:txBody>
      </p:sp>
    </p:spTree>
    <p:extLst>
      <p:ext uri="{BB962C8B-B14F-4D97-AF65-F5344CB8AC3E}">
        <p14:creationId xmlns:p14="http://schemas.microsoft.com/office/powerpoint/2010/main" val="1714572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36796" y="286603"/>
            <a:ext cx="10418884" cy="1450757"/>
          </a:xfrm>
        </p:spPr>
        <p:txBody>
          <a:bodyPr/>
          <a:lstStyle/>
          <a:p>
            <a:r>
              <a:rPr lang="en-US" dirty="0"/>
              <a:t>Project 5</a:t>
            </a:r>
            <a:endParaRPr lang="el-GR" dirty="0"/>
          </a:p>
        </p:txBody>
      </p:sp>
      <p:sp>
        <p:nvSpPr>
          <p:cNvPr id="3" name="Θέση περιεχομένου 2"/>
          <p:cNvSpPr>
            <a:spLocks noGrp="1"/>
          </p:cNvSpPr>
          <p:nvPr>
            <p:ph idx="1"/>
          </p:nvPr>
        </p:nvSpPr>
        <p:spPr>
          <a:xfrm>
            <a:off x="736796" y="1863318"/>
            <a:ext cx="10692382" cy="1600851"/>
          </a:xfrm>
        </p:spPr>
        <p:txBody>
          <a:bodyPr>
            <a:normAutofit/>
          </a:bodyPr>
          <a:lstStyle/>
          <a:p>
            <a:r>
              <a:rPr lang="el-GR" sz="2800" dirty="0" smtClean="0"/>
              <a:t>Στις γραμμές που αναφέρονται στο </a:t>
            </a:r>
            <a:r>
              <a:rPr lang="en-US" sz="2800" dirty="0" smtClean="0"/>
              <a:t> Arduino uno </a:t>
            </a:r>
            <a:r>
              <a:rPr lang="el-GR" sz="2800" dirty="0" smtClean="0"/>
              <a:t>πρέπει να κάνουμε </a:t>
            </a:r>
            <a:r>
              <a:rPr lang="en-US" sz="2800" dirty="0" smtClean="0"/>
              <a:t>comment </a:t>
            </a:r>
            <a:r>
              <a:rPr lang="el-GR" sz="2800" dirty="0" smtClean="0"/>
              <a:t>τον </a:t>
            </a:r>
            <a:r>
              <a:rPr lang="en-US" sz="2800" dirty="0" smtClean="0"/>
              <a:t>TIMER2 </a:t>
            </a:r>
            <a:r>
              <a:rPr lang="el-GR" sz="2800" dirty="0" smtClean="0"/>
              <a:t>και </a:t>
            </a:r>
            <a:r>
              <a:rPr lang="en-US" sz="2800" dirty="0" smtClean="0"/>
              <a:t>uncomment</a:t>
            </a:r>
            <a:r>
              <a:rPr lang="el-GR" sz="2800" dirty="0" smtClean="0"/>
              <a:t> τον </a:t>
            </a:r>
            <a:r>
              <a:rPr lang="en-US" sz="2800" dirty="0" smtClean="0"/>
              <a:t>TIMER1.</a:t>
            </a:r>
          </a:p>
          <a:p>
            <a:r>
              <a:rPr lang="el-GR" sz="2800" dirty="0" smtClean="0"/>
              <a:t>Έτσι πλέον οι δύο βιβλιοθήκες μπορούν να λειτουργήσουν κανονικά.</a:t>
            </a:r>
            <a:endParaRPr lang="el-GR" sz="2800" dirty="0"/>
          </a:p>
        </p:txBody>
      </p:sp>
      <p:pic>
        <p:nvPicPr>
          <p:cNvPr id="5" name="Εικόνα 4"/>
          <p:cNvPicPr>
            <a:picLocks noChangeAspect="1"/>
          </p:cNvPicPr>
          <p:nvPr/>
        </p:nvPicPr>
        <p:blipFill>
          <a:blip r:embed="rId2"/>
          <a:stretch>
            <a:fillRect/>
          </a:stretch>
        </p:blipFill>
        <p:spPr>
          <a:xfrm>
            <a:off x="736796" y="3859796"/>
            <a:ext cx="11052866" cy="1784866"/>
          </a:xfrm>
          <a:prstGeom prst="rect">
            <a:avLst/>
          </a:prstGeom>
        </p:spPr>
      </p:pic>
    </p:spTree>
    <p:extLst>
      <p:ext uri="{BB962C8B-B14F-4D97-AF65-F5344CB8AC3E}">
        <p14:creationId xmlns:p14="http://schemas.microsoft.com/office/powerpoint/2010/main" val="885344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80" y="1845734"/>
            <a:ext cx="10781294" cy="4468802"/>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IRremote.h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RECV_PIN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IRrecv</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RECV_PIN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decode_results</a:t>
            </a:r>
            <a:r>
              <a:rPr lang="en-US" dirty="0">
                <a:solidFill>
                  <a:srgbClr val="000000"/>
                </a:solidFill>
                <a:latin typeface="Courier New" panose="02070309020205020404" pitchFamily="49" charset="0"/>
              </a:rPr>
              <a:t> results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unsigned</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long</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initial speed of the </a:t>
            </a:r>
            <a:r>
              <a:rPr lang="el-GR" dirty="0" smtClean="0">
                <a:solidFill>
                  <a:srgbClr val="008000"/>
                </a:solidFill>
                <a:latin typeface="Courier New" panose="02070309020205020404" pitchFamily="49" charset="0"/>
              </a:rPr>
              <a:t>//</a:t>
            </a:r>
            <a:r>
              <a:rPr lang="en-US" dirty="0" err="1" smtClean="0">
                <a:solidFill>
                  <a:srgbClr val="008000"/>
                </a:solidFill>
                <a:latin typeface="Courier New" panose="02070309020205020404" pitchFamily="49" charset="0"/>
              </a:rPr>
              <a:t>motor&amp;stop</a:t>
            </a:r>
            <a:r>
              <a:rPr lang="en-US" dirty="0" smtClean="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irrecv</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enableIRIn</a:t>
            </a:r>
            <a:r>
              <a:rPr lang="en-US" b="1" dirty="0" smtClean="0">
                <a:solidFill>
                  <a:srgbClr val="000080"/>
                </a:solidFill>
                <a:latin typeface="Courier New" panose="02070309020205020404" pitchFamily="49" charset="0"/>
              </a:rPr>
              <a:t>();}</a:t>
            </a:r>
            <a:endParaRPr lang="el-GR" dirty="0"/>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irrecv.blink13(true); </a:t>
            </a:r>
            <a:endParaRPr lang="el-GR" dirty="0"/>
          </a:p>
        </p:txBody>
      </p:sp>
    </p:spTree>
    <p:extLst>
      <p:ext uri="{BB962C8B-B14F-4D97-AF65-F5344CB8AC3E}">
        <p14:creationId xmlns:p14="http://schemas.microsoft.com/office/powerpoint/2010/main" val="24867903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80" y="1737360"/>
            <a:ext cx="10945195" cy="4534044"/>
          </a:xfrm>
        </p:spPr>
        <p:txBody>
          <a:bodyPr numCol="2">
            <a:normAutofit lnSpcReduction="10000"/>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uint8_t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decode</a:t>
            </a:r>
            <a:r>
              <a:rPr lang="en-US" b="1" dirty="0">
                <a:solidFill>
                  <a:srgbClr val="000080"/>
                </a:solidFill>
                <a:latin typeface="Courier New" panose="02070309020205020404" pitchFamily="49" charset="0"/>
              </a:rPr>
              <a:t>(&amp;</a:t>
            </a:r>
            <a:r>
              <a:rPr lang="en-US" dirty="0">
                <a:solidFill>
                  <a:srgbClr val="000000"/>
                </a:solidFill>
                <a:latin typeface="Courier New" panose="02070309020205020404" pitchFamily="49" charset="0"/>
              </a:rPr>
              <a:t>results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0XFFFFFFFF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key_value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HEX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0XFF18E7</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Forward.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0XFF4AB5</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Backward</a:t>
            </a:r>
            <a:r>
              <a:rPr lang="en-US" dirty="0" smtClean="0">
                <a:solidFill>
                  <a:srgbClr val="00800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0XFF5AA5</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Right.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884158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54016" y="286603"/>
            <a:ext cx="10301664" cy="1450757"/>
          </a:xfrm>
        </p:spPr>
        <p:txBody>
          <a:bodyPr/>
          <a:lstStyle/>
          <a:p>
            <a:r>
              <a:rPr lang="en-US" dirty="0"/>
              <a:t>Project 5</a:t>
            </a:r>
            <a:endParaRPr lang="el-GR" dirty="0"/>
          </a:p>
        </p:txBody>
      </p:sp>
      <p:sp>
        <p:nvSpPr>
          <p:cNvPr id="3" name="Θέση περιεχομένου 2"/>
          <p:cNvSpPr>
            <a:spLocks noGrp="1"/>
          </p:cNvSpPr>
          <p:nvPr>
            <p:ph idx="1"/>
          </p:nvPr>
        </p:nvSpPr>
        <p:spPr>
          <a:xfrm>
            <a:off x="854016" y="1845733"/>
            <a:ext cx="11015932" cy="4408417"/>
          </a:xfrm>
        </p:spPr>
        <p:txBody>
          <a:bodyPr numCol="2"/>
          <a:lstStyle/>
          <a:p>
            <a:pPr marL="0" indent="0">
              <a:buNone/>
            </a:pPr>
            <a:r>
              <a:rPr lang="en-US" b="1" dirty="0" smtClean="0">
                <a:solidFill>
                  <a:srgbClr val="0000FF"/>
                </a:solidFill>
                <a:latin typeface="Courier New" panose="02070309020205020404" pitchFamily="49" charset="0"/>
              </a:rPr>
              <a:t>else</a:t>
            </a:r>
            <a:r>
              <a:rPr lang="el-GR" dirty="0" smtClean="0"/>
              <a:t> </a:t>
            </a: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results</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0XFF10EF</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Left.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0XFF38C7</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Stop.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smtClean="0">
                <a:solidFill>
                  <a:srgbClr val="000000"/>
                </a:solidFill>
                <a:latin typeface="Courier New" panose="02070309020205020404" pitchFamily="49" charset="0"/>
              </a:rPr>
              <a:t>delay</a:t>
            </a:r>
            <a:r>
              <a:rPr lang="en-US" b="1" smtClean="0">
                <a:solidFill>
                  <a:srgbClr val="000080"/>
                </a:solidFill>
                <a:latin typeface="Courier New" panose="02070309020205020404" pitchFamily="49" charset="0"/>
              </a:rPr>
              <a:t>(</a:t>
            </a:r>
            <a:r>
              <a:rPr lang="en-US" smtClean="0">
                <a:solidFill>
                  <a:srgbClr val="FF8000"/>
                </a:solidFill>
                <a:latin typeface="Courier New" panose="02070309020205020404" pitchFamily="49" charset="0"/>
              </a:rPr>
              <a:t>50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key_value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results</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irrecv</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resume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943518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6</a:t>
            </a:r>
            <a:endParaRPr lang="el-GR" dirty="0"/>
          </a:p>
        </p:txBody>
      </p:sp>
      <p:sp>
        <p:nvSpPr>
          <p:cNvPr id="3" name="Θέση περιεχομένου 2"/>
          <p:cNvSpPr>
            <a:spLocks noGrp="1"/>
          </p:cNvSpPr>
          <p:nvPr>
            <p:ph idx="1"/>
          </p:nvPr>
        </p:nvSpPr>
        <p:spPr/>
        <p:txBody>
          <a:bodyPr/>
          <a:lstStyle/>
          <a:p>
            <a:r>
              <a:rPr lang="el-GR" sz="2800" dirty="0"/>
              <a:t>Να προγραμματίσουμε το αυτοκινητάκι έτσι ώστε να </a:t>
            </a:r>
            <a:r>
              <a:rPr lang="el-GR" sz="2800" dirty="0" smtClean="0"/>
              <a:t>ακολουθεί συνεχώς μια μαύρη γραμμή </a:t>
            </a:r>
            <a:r>
              <a:rPr lang="el-GR" sz="2800" b="1" dirty="0" smtClean="0"/>
              <a:t>(</a:t>
            </a:r>
            <a:r>
              <a:rPr lang="en-US" sz="2800" b="1" dirty="0" smtClean="0"/>
              <a:t>Line follower car</a:t>
            </a:r>
            <a:r>
              <a:rPr lang="el-GR" sz="2800" b="1" dirty="0"/>
              <a:t>)</a:t>
            </a:r>
            <a:r>
              <a:rPr lang="el-GR" sz="2800" dirty="0"/>
              <a:t>.</a:t>
            </a:r>
          </a:p>
          <a:p>
            <a:endParaRPr lang="el-GR" sz="2800" dirty="0"/>
          </a:p>
          <a:p>
            <a:r>
              <a:rPr lang="el-GR" sz="2800" dirty="0"/>
              <a:t>Υλικά:</a:t>
            </a:r>
          </a:p>
          <a:p>
            <a:pPr>
              <a:buFont typeface="Wingdings" panose="05000000000000000000" pitchFamily="2" charset="2"/>
              <a:buChar char="Ø"/>
            </a:pPr>
            <a:r>
              <a:rPr lang="en-US" sz="2800" dirty="0"/>
              <a:t>Arduino car(Motor driver, gear motors)</a:t>
            </a:r>
          </a:p>
          <a:p>
            <a:pPr>
              <a:buFont typeface="Wingdings" panose="05000000000000000000" pitchFamily="2" charset="2"/>
              <a:buChar char="Ø"/>
            </a:pPr>
            <a:r>
              <a:rPr lang="en-US" sz="2800" dirty="0"/>
              <a:t>Ir </a:t>
            </a:r>
            <a:r>
              <a:rPr lang="en-US" sz="2800" dirty="0" smtClean="0"/>
              <a:t>sensors x2</a:t>
            </a:r>
            <a:endParaRPr lang="en-US" sz="2800" dirty="0"/>
          </a:p>
          <a:p>
            <a:endParaRPr lang="el-GR" dirty="0"/>
          </a:p>
        </p:txBody>
      </p:sp>
    </p:spTree>
    <p:extLst>
      <p:ext uri="{BB962C8B-B14F-4D97-AF65-F5344CB8AC3E}">
        <p14:creationId xmlns:p14="http://schemas.microsoft.com/office/powerpoint/2010/main" val="252054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Gear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2021875"/>
            <a:ext cx="5188350" cy="40298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Εικόνα 4"/>
          <p:cNvPicPr>
            <a:picLocks noChangeAspect="1"/>
          </p:cNvPicPr>
          <p:nvPr/>
        </p:nvPicPr>
        <p:blipFill rotWithShape="1">
          <a:blip r:embed="rId3"/>
          <a:srcRect l="37517" r="15558" b="21292"/>
          <a:stretch/>
        </p:blipFill>
        <p:spPr>
          <a:xfrm>
            <a:off x="7161649" y="2020944"/>
            <a:ext cx="3994031" cy="40307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8462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711351" y="1947678"/>
            <a:ext cx="4444329" cy="4119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Εικόνα 5"/>
          <p:cNvPicPr>
            <a:picLocks noChangeAspect="1"/>
          </p:cNvPicPr>
          <p:nvPr/>
        </p:nvPicPr>
        <p:blipFill>
          <a:blip r:embed="rId3"/>
          <a:stretch>
            <a:fillRect/>
          </a:stretch>
        </p:blipFill>
        <p:spPr>
          <a:xfrm>
            <a:off x="612220" y="2375672"/>
            <a:ext cx="5819390" cy="3559301"/>
          </a:xfrm>
          <a:prstGeom prst="rect">
            <a:avLst/>
          </a:prstGeom>
        </p:spPr>
      </p:pic>
    </p:spTree>
    <p:extLst>
      <p:ext uri="{BB962C8B-B14F-4D97-AF65-F5344CB8AC3E}">
        <p14:creationId xmlns:p14="http://schemas.microsoft.com/office/powerpoint/2010/main" val="3538282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80" y="1845733"/>
            <a:ext cx="4811814" cy="4089241"/>
          </a:xfrm>
        </p:spPr>
        <p:txBody>
          <a:bodyPr>
            <a:normAutofit/>
          </a:bodyPr>
          <a:lstStyle/>
          <a:p>
            <a:r>
              <a:rPr lang="el-GR" sz="2800" dirty="0" smtClean="0"/>
              <a:t>Προσαρμόζουμε την ευαισθησία των δύο αισθητήρων, ώστε να διακρίνουν την διαφορά μεταξύ άσπρου και μαύρου χρώματος.</a:t>
            </a:r>
          </a:p>
          <a:p>
            <a:r>
              <a:rPr lang="el-GR" sz="2800" dirty="0" smtClean="0"/>
              <a:t>Ανάλογα με τις τιμές που μας δίνουν οι αισθητήρες ορίζουμε και το </a:t>
            </a:r>
            <a:r>
              <a:rPr lang="en-US" sz="2800" dirty="0" smtClean="0"/>
              <a:t>threshold.</a:t>
            </a:r>
            <a:endParaRPr lang="el-GR" sz="2800" dirty="0"/>
          </a:p>
        </p:txBody>
      </p:sp>
      <p:pic>
        <p:nvPicPr>
          <p:cNvPr id="4" name="Εικόνα 3"/>
          <p:cNvPicPr>
            <a:picLocks noChangeAspect="1"/>
          </p:cNvPicPr>
          <p:nvPr/>
        </p:nvPicPr>
        <p:blipFill>
          <a:blip r:embed="rId2"/>
          <a:stretch>
            <a:fillRect/>
          </a:stretch>
        </p:blipFill>
        <p:spPr>
          <a:xfrm>
            <a:off x="5806930" y="2196669"/>
            <a:ext cx="5922208" cy="3321489"/>
          </a:xfrm>
          <a:prstGeom prst="rect">
            <a:avLst/>
          </a:prstGeom>
        </p:spPr>
      </p:pic>
    </p:spTree>
    <p:extLst>
      <p:ext uri="{BB962C8B-B14F-4D97-AF65-F5344CB8AC3E}">
        <p14:creationId xmlns:p14="http://schemas.microsoft.com/office/powerpoint/2010/main" val="4031652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58117" y="1958406"/>
            <a:ext cx="8736725" cy="4022725"/>
          </a:xfrm>
          <a:prstGeom prst="rect">
            <a:avLst/>
          </a:prstGeom>
        </p:spPr>
      </p:pic>
    </p:spTree>
    <p:extLst>
      <p:ext uri="{BB962C8B-B14F-4D97-AF65-F5344CB8AC3E}">
        <p14:creationId xmlns:p14="http://schemas.microsoft.com/office/powerpoint/2010/main" val="3073018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20259" y="1923901"/>
            <a:ext cx="9812441" cy="4022725"/>
          </a:xfrm>
          <a:prstGeom prst="rect">
            <a:avLst/>
          </a:prstGeom>
        </p:spPr>
      </p:pic>
    </p:spTree>
    <p:extLst>
      <p:ext uri="{BB962C8B-B14F-4D97-AF65-F5344CB8AC3E}">
        <p14:creationId xmlns:p14="http://schemas.microsoft.com/office/powerpoint/2010/main" val="3761424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97280" y="2010165"/>
            <a:ext cx="5520235" cy="4022725"/>
          </a:xfrm>
          <a:prstGeom prst="rect">
            <a:avLst/>
          </a:prstGeom>
        </p:spPr>
      </p:pic>
      <p:pic>
        <p:nvPicPr>
          <p:cNvPr id="5" name="Εικόνα 4"/>
          <p:cNvPicPr>
            <a:picLocks noChangeAspect="1"/>
          </p:cNvPicPr>
          <p:nvPr/>
        </p:nvPicPr>
        <p:blipFill>
          <a:blip r:embed="rId3"/>
          <a:stretch>
            <a:fillRect/>
          </a:stretch>
        </p:blipFill>
        <p:spPr>
          <a:xfrm>
            <a:off x="6867122" y="2010165"/>
            <a:ext cx="4288558" cy="4027576"/>
          </a:xfrm>
          <a:prstGeom prst="rect">
            <a:avLst/>
          </a:prstGeom>
        </p:spPr>
      </p:pic>
      <p:sp>
        <p:nvSpPr>
          <p:cNvPr id="6" name="TextBox 5"/>
          <p:cNvSpPr txBox="1"/>
          <p:nvPr/>
        </p:nvSpPr>
        <p:spPr>
          <a:xfrm>
            <a:off x="10569083" y="4623758"/>
            <a:ext cx="1173193" cy="584775"/>
          </a:xfrm>
          <a:prstGeom prst="rect">
            <a:avLst/>
          </a:prstGeom>
          <a:noFill/>
        </p:spPr>
        <p:txBody>
          <a:bodyPr wrap="square" rtlCol="0">
            <a:spAutoFit/>
          </a:bodyPr>
          <a:lstStyle/>
          <a:p>
            <a:r>
              <a:rPr lang="en-US" sz="1600" dirty="0" smtClean="0"/>
              <a:t>Or Backward</a:t>
            </a:r>
            <a:endParaRPr lang="el-GR" sz="1600" dirty="0"/>
          </a:p>
        </p:txBody>
      </p:sp>
    </p:spTree>
    <p:extLst>
      <p:ext uri="{BB962C8B-B14F-4D97-AF65-F5344CB8AC3E}">
        <p14:creationId xmlns:p14="http://schemas.microsoft.com/office/powerpoint/2010/main" val="2798799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58011" y="1923900"/>
            <a:ext cx="5263309" cy="4022725"/>
          </a:xfrm>
          <a:prstGeom prst="rect">
            <a:avLst/>
          </a:prstGeom>
        </p:spPr>
      </p:pic>
      <p:pic>
        <p:nvPicPr>
          <p:cNvPr id="5" name="Εικόνα 4"/>
          <p:cNvPicPr>
            <a:picLocks noChangeAspect="1"/>
          </p:cNvPicPr>
          <p:nvPr/>
        </p:nvPicPr>
        <p:blipFill>
          <a:blip r:embed="rId3"/>
          <a:stretch>
            <a:fillRect/>
          </a:stretch>
        </p:blipFill>
        <p:spPr>
          <a:xfrm>
            <a:off x="5954234" y="1923899"/>
            <a:ext cx="5419293" cy="4022725"/>
          </a:xfrm>
          <a:prstGeom prst="rect">
            <a:avLst/>
          </a:prstGeom>
        </p:spPr>
      </p:pic>
    </p:spTree>
    <p:extLst>
      <p:ext uri="{BB962C8B-B14F-4D97-AF65-F5344CB8AC3E}">
        <p14:creationId xmlns:p14="http://schemas.microsoft.com/office/powerpoint/2010/main" val="4121479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80" y="1811547"/>
            <a:ext cx="6666494" cy="4554747"/>
          </a:xfrm>
        </p:spPr>
        <p:txBody>
          <a:bodyPr>
            <a:normAutofit lnSpcReduction="10000"/>
          </a:bodyPr>
          <a:lstStyle/>
          <a:p>
            <a:pPr marL="0" indent="0">
              <a:buNone/>
            </a:pPr>
            <a:r>
              <a:rPr lang="el-GR" sz="2800" dirty="0" smtClean="0"/>
              <a:t>Προσαρμόζουμε την ταχύτητα έτσι ώστε, το αυτοκινητάκι να στρίβει γρήγορα και να μην αναπτύσσει πολύ μεγάλη ταχύτητα όταν πηγαίνει ευθεία. </a:t>
            </a:r>
          </a:p>
          <a:p>
            <a:pPr marL="0" indent="0">
              <a:buNone/>
            </a:pPr>
            <a:r>
              <a:rPr lang="el-GR" sz="2800" dirty="0" smtClean="0"/>
              <a:t>Αυτό το κάνουμε γιατί αν πηγαίνει πολύ γρήγορα μπορεί σε κάποια στροφή να χάσει την γραμμή.</a:t>
            </a:r>
          </a:p>
          <a:p>
            <a:pPr marL="0" indent="0">
              <a:buNone/>
            </a:pPr>
            <a:r>
              <a:rPr lang="el-GR" sz="2800" dirty="0" smtClean="0"/>
              <a:t>Για να μην χάνει εύκολα τη γραμμή αν συμβεί αυτό που φαίνεται στη διπλανή εικόνα μπορούμε αντί να σταματάμε το αυτοκινητάκι να το βάζουμε να κάνει λίγο πίσω και να επανέρχεται πάλι.</a:t>
            </a:r>
            <a:endParaRPr lang="el-GR" sz="2800" dirty="0"/>
          </a:p>
        </p:txBody>
      </p:sp>
      <p:pic>
        <p:nvPicPr>
          <p:cNvPr id="4" name="Εικόνα 3"/>
          <p:cNvPicPr>
            <a:picLocks noChangeAspect="1"/>
          </p:cNvPicPr>
          <p:nvPr/>
        </p:nvPicPr>
        <p:blipFill rotWithShape="1">
          <a:blip r:embed="rId2"/>
          <a:srcRect l="1800" r="2252"/>
          <a:stretch/>
        </p:blipFill>
        <p:spPr>
          <a:xfrm>
            <a:off x="7936301" y="2075132"/>
            <a:ext cx="4114801" cy="4027576"/>
          </a:xfrm>
          <a:prstGeom prst="rect">
            <a:avLst/>
          </a:prstGeom>
        </p:spPr>
      </p:pic>
    </p:spTree>
    <p:extLst>
      <p:ext uri="{BB962C8B-B14F-4D97-AF65-F5344CB8AC3E}">
        <p14:creationId xmlns:p14="http://schemas.microsoft.com/office/powerpoint/2010/main" val="1627143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7045851" y="2281366"/>
            <a:ext cx="4109829" cy="3381874"/>
          </a:xfrm>
        </p:spPr>
        <p:txBody>
          <a:bodyPr>
            <a:normAutofit/>
          </a:bodyPr>
          <a:lstStyle/>
          <a:p>
            <a:r>
              <a:rPr lang="el-GR" sz="2800" dirty="0" smtClean="0"/>
              <a:t>Κάνουμε διάφορες δοκιμές ταχυτήτων ώστε ανάλογα με τους κινητήρες </a:t>
            </a:r>
            <a:r>
              <a:rPr lang="el-GR" sz="2800" dirty="0"/>
              <a:t>και την ισχύ των μπαταριών </a:t>
            </a:r>
            <a:r>
              <a:rPr lang="el-GR" sz="2800" dirty="0" smtClean="0"/>
              <a:t>που διαθέτουμε το αυτοκινητάκι μας να μην χάνει τη γραμμή.</a:t>
            </a:r>
            <a:endParaRPr lang="el-GR" sz="2800" dirty="0"/>
          </a:p>
        </p:txBody>
      </p:sp>
      <p:pic>
        <p:nvPicPr>
          <p:cNvPr id="4" name="Εικόνα 3"/>
          <p:cNvPicPr>
            <a:picLocks noChangeAspect="1"/>
          </p:cNvPicPr>
          <p:nvPr/>
        </p:nvPicPr>
        <p:blipFill>
          <a:blip r:embed="rId2"/>
          <a:stretch>
            <a:fillRect/>
          </a:stretch>
        </p:blipFill>
        <p:spPr>
          <a:xfrm>
            <a:off x="1173192" y="1845733"/>
            <a:ext cx="5379228" cy="4253141"/>
          </a:xfrm>
          <a:prstGeom prst="rect">
            <a:avLst/>
          </a:prstGeom>
        </p:spPr>
      </p:pic>
    </p:spTree>
    <p:extLst>
      <p:ext uri="{BB962C8B-B14F-4D97-AF65-F5344CB8AC3E}">
        <p14:creationId xmlns:p14="http://schemas.microsoft.com/office/powerpoint/2010/main" val="2018525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80" y="1811547"/>
            <a:ext cx="10876184" cy="4459857"/>
          </a:xfrm>
        </p:spPr>
        <p:txBody>
          <a:bodyPr numCol="2">
            <a:normAutofit lnSpcReduction="1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Left_sensor</a:t>
            </a:r>
            <a:r>
              <a:rPr lang="en-US" dirty="0">
                <a:solidFill>
                  <a:srgbClr val="804000"/>
                </a:solidFill>
                <a:latin typeface="Courier New" panose="02070309020205020404" pitchFamily="49" charset="0"/>
              </a:rPr>
              <a:t> A1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Right_sensor</a:t>
            </a:r>
            <a:r>
              <a:rPr lang="en-US" dirty="0">
                <a:solidFill>
                  <a:srgbClr val="804000"/>
                </a:solidFill>
                <a:latin typeface="Courier New" panose="02070309020205020404" pitchFamily="49" charset="0"/>
              </a:rPr>
              <a:t> A2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Left_sensor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uint8_t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LEFT_SENSOR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Left_sensor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RIGHT_SENSOR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Right_sensor</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RIGHT_SENSOR</a:t>
            </a:r>
            <a:r>
              <a:rPr lang="en-US" b="1" dirty="0" smtClean="0">
                <a:solidFill>
                  <a:srgbClr val="000080"/>
                </a:solidFill>
                <a:latin typeface="Courier New" panose="02070309020205020404" pitchFamily="49" charset="0"/>
              </a:rPr>
              <a:t>&lt;</a:t>
            </a:r>
            <a:r>
              <a:rPr lang="en-US" dirty="0" smtClean="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0963930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79" y="1845733"/>
            <a:ext cx="10884811" cy="4417043"/>
          </a:xfrm>
        </p:spPr>
        <p:txBody>
          <a:bodyPr numCol="2">
            <a:normAutofit/>
          </a:bodyPr>
          <a:lstStyle/>
          <a:p>
            <a:pPr marL="0" indent="0">
              <a:buNone/>
            </a:pPr>
            <a:r>
              <a:rPr lang="en-US" dirty="0">
                <a:solidFill>
                  <a:srgbClr val="008000"/>
                </a:solidFill>
                <a:latin typeface="Courier New" panose="02070309020205020404" pitchFamily="49" charset="0"/>
              </a:rPr>
              <a:t>//FORWARD </a:t>
            </a:r>
            <a:endParaRPr lang="el-GR" dirty="0">
              <a:solidFill>
                <a:srgbClr val="008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endParaRPr lang="el-GR" dirty="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endParaRPr lang="el-GR" dirty="0"/>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LEFT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2598940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Gear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034545" y="1992912"/>
            <a:ext cx="6183869"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970257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79" y="1845734"/>
            <a:ext cx="10902063" cy="4468802"/>
          </a:xfrm>
        </p:spPr>
        <p:txBody>
          <a:bodyPr numCol="2"/>
          <a:lstStyle/>
          <a:p>
            <a:pPr marL="0" indent="0">
              <a:buNone/>
            </a:pP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RIGHT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Back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638159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7</a:t>
            </a:r>
            <a:endParaRPr lang="el-GR" dirty="0"/>
          </a:p>
        </p:txBody>
      </p:sp>
      <p:sp>
        <p:nvSpPr>
          <p:cNvPr id="3" name="Θέση περιεχομένου 2"/>
          <p:cNvSpPr>
            <a:spLocks noGrp="1"/>
          </p:cNvSpPr>
          <p:nvPr>
            <p:ph idx="1"/>
          </p:nvPr>
        </p:nvSpPr>
        <p:spPr>
          <a:xfrm>
            <a:off x="1097279" y="1845734"/>
            <a:ext cx="10522501" cy="4339406"/>
          </a:xfrm>
        </p:spPr>
        <p:txBody>
          <a:bodyPr>
            <a:normAutofit lnSpcReduction="10000"/>
          </a:bodyPr>
          <a:lstStyle/>
          <a:p>
            <a:r>
              <a:rPr lang="el-GR" sz="2800" dirty="0"/>
              <a:t>Να προγραμματίσουμε το αυτοκινητάκι έτσι ώστε να ακολουθεί συνεχώς μια μαύρη γραμμή </a:t>
            </a:r>
            <a:r>
              <a:rPr lang="el-GR" sz="2800" dirty="0" smtClean="0"/>
              <a:t>και αν συναντήσει κάποιο εμπόδιο να το αποφεύγει και να επανέρχεται πάλι στη γραμμή </a:t>
            </a:r>
            <a:r>
              <a:rPr lang="el-GR" sz="2800" b="1" dirty="0" smtClean="0"/>
              <a:t>(</a:t>
            </a:r>
            <a:r>
              <a:rPr lang="en-US" sz="2800" b="1" dirty="0"/>
              <a:t>Line follower </a:t>
            </a:r>
            <a:r>
              <a:rPr lang="en-US" sz="2800" b="1" dirty="0" smtClean="0"/>
              <a:t>car and </a:t>
            </a:r>
            <a:r>
              <a:rPr lang="en-US" sz="2800" b="1" smtClean="0"/>
              <a:t>obstacle avoidance</a:t>
            </a:r>
            <a:r>
              <a:rPr lang="el-GR" sz="2800" b="1" smtClean="0"/>
              <a:t>)</a:t>
            </a:r>
            <a:r>
              <a:rPr lang="el-GR" sz="2800" smtClean="0"/>
              <a:t>.</a:t>
            </a:r>
            <a:endParaRPr lang="el-GR" sz="2800" dirty="0"/>
          </a:p>
          <a:p>
            <a:endParaRPr lang="el-GR" sz="2800" dirty="0"/>
          </a:p>
          <a:p>
            <a:r>
              <a:rPr lang="el-GR" sz="2800" dirty="0"/>
              <a:t>Υλικά:</a:t>
            </a:r>
          </a:p>
          <a:p>
            <a:pPr>
              <a:buFont typeface="Wingdings" panose="05000000000000000000" pitchFamily="2" charset="2"/>
              <a:buChar char="Ø"/>
            </a:pPr>
            <a:r>
              <a:rPr lang="en-US" sz="2800" dirty="0"/>
              <a:t>Arduino car(Motor driver, gear motors)</a:t>
            </a:r>
          </a:p>
          <a:p>
            <a:pPr>
              <a:buFont typeface="Wingdings" panose="05000000000000000000" pitchFamily="2" charset="2"/>
              <a:buChar char="Ø"/>
            </a:pPr>
            <a:r>
              <a:rPr lang="en-US" sz="2800" dirty="0" err="1"/>
              <a:t>Ir</a:t>
            </a:r>
            <a:r>
              <a:rPr lang="en-US" sz="2800" dirty="0"/>
              <a:t> sensors </a:t>
            </a:r>
            <a:r>
              <a:rPr lang="en-US" sz="2800" dirty="0" smtClean="0"/>
              <a:t>x2</a:t>
            </a:r>
          </a:p>
          <a:p>
            <a:pPr>
              <a:buFont typeface="Wingdings" panose="05000000000000000000" pitchFamily="2" charset="2"/>
              <a:buChar char="Ø"/>
            </a:pPr>
            <a:r>
              <a:rPr lang="en-US" sz="2800" dirty="0" smtClean="0"/>
              <a:t>Ultrasonic sensor</a:t>
            </a:r>
            <a:endParaRPr lang="en-US" sz="2800" dirty="0"/>
          </a:p>
          <a:p>
            <a:endParaRPr lang="el-GR" sz="2800" dirty="0"/>
          </a:p>
        </p:txBody>
      </p:sp>
    </p:spTree>
    <p:extLst>
      <p:ext uri="{BB962C8B-B14F-4D97-AF65-F5344CB8AC3E}">
        <p14:creationId xmlns:p14="http://schemas.microsoft.com/office/powerpoint/2010/main" val="353004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p:txBody>
          <a:bodyPr>
            <a:normAutofit/>
          </a:bodyPr>
          <a:lstStyle/>
          <a:p>
            <a:r>
              <a:rPr lang="el-GR" sz="2800" dirty="0" smtClean="0"/>
              <a:t>Για την αποφυγή του εμποδίου το αυτοκινητάκι μας μπορεί να ακολουθεί οποιαδήποτε διαδρομή θέλουμε. Το δικό μας αυτοκίνητο κινείται δεξιόστροφα σε μια κυκλική πίστα και για να αποφύγει ένα εμπόδιο στρίβει δεξιά και μετά πάλι αριστερά για να επανέλθει στη γραμμή. </a:t>
            </a:r>
          </a:p>
          <a:p>
            <a:r>
              <a:rPr lang="el-GR" sz="2800" dirty="0" smtClean="0"/>
              <a:t>Ανάλογα με την πίστα που έχουμε μπορούμε να τροποποιήσουμε την παραπάνω διαδρομή καθώς και το πόσο στρίβει το αυτοκίνητο.</a:t>
            </a:r>
            <a:endParaRPr lang="el-GR" sz="2800" dirty="0"/>
          </a:p>
        </p:txBody>
      </p:sp>
    </p:spTree>
    <p:extLst>
      <p:ext uri="{BB962C8B-B14F-4D97-AF65-F5344CB8AC3E}">
        <p14:creationId xmlns:p14="http://schemas.microsoft.com/office/powerpoint/2010/main" val="11359305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a:xfrm>
            <a:off x="1097280" y="1802921"/>
            <a:ext cx="10953822" cy="4546121"/>
          </a:xfrm>
        </p:spPr>
        <p:txBody>
          <a:bodyPr numCol="2">
            <a:normAutofit lnSpcReduction="1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NewPing.h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Left_sensor</a:t>
            </a:r>
            <a:r>
              <a:rPr lang="en-US" dirty="0">
                <a:solidFill>
                  <a:srgbClr val="804000"/>
                </a:solidFill>
                <a:latin typeface="Courier New" panose="02070309020205020404" pitchFamily="49" charset="0"/>
              </a:rPr>
              <a:t> A1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Right_sensor</a:t>
            </a:r>
            <a:r>
              <a:rPr lang="en-US" dirty="0">
                <a:solidFill>
                  <a:srgbClr val="804000"/>
                </a:solidFill>
                <a:latin typeface="Courier New" panose="02070309020205020404" pitchFamily="49" charset="0"/>
              </a:rPr>
              <a:t> A2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echo_pin</a:t>
            </a:r>
            <a:r>
              <a:rPr lang="en-US" dirty="0">
                <a:solidFill>
                  <a:srgbClr val="804000"/>
                </a:solidFill>
                <a:latin typeface="Courier New" panose="02070309020205020404" pitchFamily="49" charset="0"/>
              </a:rPr>
              <a:t> A4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a:t>
            </a:r>
            <a:r>
              <a:rPr lang="en-US" dirty="0" err="1">
                <a:solidFill>
                  <a:srgbClr val="804000"/>
                </a:solidFill>
                <a:latin typeface="Courier New" panose="02070309020205020404" pitchFamily="49" charset="0"/>
              </a:rPr>
              <a:t>Trig_pin</a:t>
            </a:r>
            <a:r>
              <a:rPr lang="en-US" dirty="0">
                <a:solidFill>
                  <a:srgbClr val="804000"/>
                </a:solidFill>
                <a:latin typeface="Courier New" panose="02070309020205020404" pitchFamily="49" charset="0"/>
              </a:rPr>
              <a:t> A5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MAX_DISTANCE 200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MAX_SPEED 200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motor3</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motor4</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NewPing</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mysonar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Trig_pin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echo_pin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MAX_DISTANCE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initial speed of the </a:t>
            </a:r>
            <a:r>
              <a:rPr lang="el-GR" dirty="0" smtClean="0">
                <a:solidFill>
                  <a:srgbClr val="008000"/>
                </a:solidFill>
                <a:latin typeface="Courier New" panose="02070309020205020404" pitchFamily="49" charset="0"/>
              </a:rPr>
              <a:t>//</a:t>
            </a:r>
            <a:r>
              <a:rPr lang="en-US" dirty="0" err="1" smtClean="0">
                <a:solidFill>
                  <a:srgbClr val="008000"/>
                </a:solidFill>
                <a:latin typeface="Courier New" panose="02070309020205020404" pitchFamily="49" charset="0"/>
              </a:rPr>
              <a:t>motor&amp;stop</a:t>
            </a:r>
            <a:r>
              <a:rPr lang="en-US" dirty="0" smtClean="0">
                <a:solidFill>
                  <a:srgbClr val="008000"/>
                </a:solidFill>
                <a:latin typeface="Courier New" panose="02070309020205020404" pitchFamily="49" charset="0"/>
              </a:rPr>
              <a:t> </a:t>
            </a:r>
            <a:r>
              <a:rPr lang="en-US" dirty="0">
                <a:solidFill>
                  <a:srgbClr val="000000"/>
                </a:solidFill>
                <a:latin typeface="Courier New" panose="02070309020205020404" pitchFamily="49" charset="0"/>
              </a:rPr>
              <a:t>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MAX_SPEED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Left_sensor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1407707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a:xfrm>
            <a:off x="1097280" y="1845734"/>
            <a:ext cx="10919316" cy="4425670"/>
          </a:xfrm>
        </p:spPr>
        <p:txBody>
          <a:bodyPr numCol="2">
            <a:normAutofit lnSpcReduction="10000"/>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uint8_t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distance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avoid the obstacle.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Right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Left</a:t>
            </a:r>
            <a:r>
              <a:rPr lang="en-US" b="1" dirty="0" smtClean="0">
                <a:solidFill>
                  <a:srgbClr val="000080"/>
                </a:solidFill>
                <a:latin typeface="Courier New" panose="02070309020205020404" pitchFamily="49" charset="0"/>
              </a:rPr>
              <a:t>();}</a:t>
            </a:r>
            <a:endParaRPr lang="en-US" dirty="0"/>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follow the line. </a:t>
            </a:r>
            <a:endParaRPr lang="el-GR" dirty="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LEFT_SENSOR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Left_sensor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RIGHT_SENSOR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FORWARD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1275611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a:xfrm>
            <a:off x="1097280" y="1845734"/>
            <a:ext cx="10919316" cy="4434296"/>
          </a:xfrm>
        </p:spPr>
        <p:txBody>
          <a:bodyPr numCol="2">
            <a:normAutofit fontScale="92500" lnSpcReduction="20000"/>
          </a:bodyPr>
          <a:lstStyle/>
          <a:p>
            <a:pPr marL="0" indent="0">
              <a:buNone/>
            </a:pP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LEFT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RIGHT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RIGHT_SENSOR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LEFT_SENSOR</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threshold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Back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smtClean="0">
                <a:solidFill>
                  <a:srgbClr val="000080"/>
                </a:solidFill>
                <a:latin typeface="Courier New" panose="02070309020205020404" pitchFamily="49" charset="0"/>
              </a:rPr>
              <a:t>);}}}</a:t>
            </a:r>
            <a:endParaRPr lang="en-US" dirty="0"/>
          </a:p>
        </p:txBody>
      </p:sp>
    </p:spTree>
    <p:extLst>
      <p:ext uri="{BB962C8B-B14F-4D97-AF65-F5344CB8AC3E}">
        <p14:creationId xmlns:p14="http://schemas.microsoft.com/office/powerpoint/2010/main" val="398861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a:xfrm>
            <a:off x="1097280" y="1845733"/>
            <a:ext cx="10833052" cy="4460175"/>
          </a:xfrm>
        </p:spPr>
        <p:txBody>
          <a:bodyPr numCol="2">
            <a:normAutofit fontScale="92500" lnSpcReduction="20000"/>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Readping</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cm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mysonar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ping_cm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cm</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cm</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250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return</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cm</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Right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3627811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sp>
        <p:nvSpPr>
          <p:cNvPr id="3" name="Θέση περιεχομένου 2"/>
          <p:cNvSpPr>
            <a:spLocks noGrp="1"/>
          </p:cNvSpPr>
          <p:nvPr>
            <p:ph idx="1"/>
          </p:nvPr>
        </p:nvSpPr>
        <p:spPr>
          <a:xfrm>
            <a:off x="1097279" y="1845733"/>
            <a:ext cx="10927943" cy="4365285"/>
          </a:xfrm>
        </p:spPr>
        <p:txBody>
          <a:bodyPr numCol="2"/>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Left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motor1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motor4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15514204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040388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Gear Motor</a:t>
            </a:r>
            <a:endParaRPr lang="el-GR" dirty="0"/>
          </a:p>
        </p:txBody>
      </p:sp>
      <p:sp>
        <p:nvSpPr>
          <p:cNvPr id="3" name="Θέση περιεχομένου 2"/>
          <p:cNvSpPr>
            <a:spLocks noGrp="1"/>
          </p:cNvSpPr>
          <p:nvPr>
            <p:ph idx="1"/>
          </p:nvPr>
        </p:nvSpPr>
        <p:spPr/>
        <p:txBody>
          <a:bodyPr/>
          <a:lstStyle/>
          <a:p>
            <a:r>
              <a:rPr lang="el-GR" sz="2800" dirty="0"/>
              <a:t>Κατασκευαστικά κανένας κινητήρας δεν μπορεί να </a:t>
            </a:r>
            <a:r>
              <a:rPr lang="el-GR" sz="2800" dirty="0" smtClean="0"/>
              <a:t>είναι </a:t>
            </a:r>
            <a:r>
              <a:rPr lang="el-GR" sz="2800" dirty="0"/>
              <a:t>ολόιδιος με έναν άλλο, και έτσι με ψηφιακό </a:t>
            </a:r>
            <a:r>
              <a:rPr lang="en-US" sz="2800" dirty="0" smtClean="0"/>
              <a:t> </a:t>
            </a:r>
            <a:r>
              <a:rPr lang="el-GR" sz="2800" dirty="0" smtClean="0"/>
              <a:t>έλεγχο </a:t>
            </a:r>
            <a:r>
              <a:rPr lang="el-GR" sz="2800" dirty="0"/>
              <a:t>της ταχύτητας </a:t>
            </a:r>
            <a:r>
              <a:rPr lang="el-GR" sz="2800" dirty="0" smtClean="0"/>
              <a:t>το</a:t>
            </a:r>
            <a:r>
              <a:rPr lang="en-US" sz="2800" dirty="0" smtClean="0"/>
              <a:t> </a:t>
            </a:r>
            <a:r>
              <a:rPr lang="el-GR" sz="2800" dirty="0" smtClean="0"/>
              <a:t>αυτοκινητάκι </a:t>
            </a:r>
            <a:r>
              <a:rPr lang="el-GR" sz="2800" dirty="0"/>
              <a:t>δεν θα </a:t>
            </a:r>
            <a:r>
              <a:rPr lang="el-GR" sz="2800" dirty="0" smtClean="0"/>
              <a:t>πηγαίνει </a:t>
            </a:r>
            <a:r>
              <a:rPr lang="el-GR" sz="2800" dirty="0"/>
              <a:t>ποτέ εντελώς </a:t>
            </a:r>
            <a:r>
              <a:rPr lang="el-GR" sz="2800" dirty="0" smtClean="0"/>
              <a:t>ευθεία.</a:t>
            </a:r>
            <a:endParaRPr lang="el-GR" sz="2800" dirty="0"/>
          </a:p>
          <a:p>
            <a:endParaRPr lang="el-GR" dirty="0"/>
          </a:p>
        </p:txBody>
      </p:sp>
      <p:pic>
        <p:nvPicPr>
          <p:cNvPr id="4" name="Εικόνα 3"/>
          <p:cNvPicPr>
            <a:picLocks noChangeAspect="1"/>
          </p:cNvPicPr>
          <p:nvPr/>
        </p:nvPicPr>
        <p:blipFill>
          <a:blip r:embed="rId2"/>
          <a:stretch>
            <a:fillRect/>
          </a:stretch>
        </p:blipFill>
        <p:spPr>
          <a:xfrm>
            <a:off x="2708694" y="3195544"/>
            <a:ext cx="6830242" cy="2935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529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Shield</a:t>
            </a:r>
            <a:endParaRPr lang="el-GR" dirty="0"/>
          </a:p>
        </p:txBody>
      </p:sp>
      <p:sp>
        <p:nvSpPr>
          <p:cNvPr id="5" name="Θέση περιεχομένου 4"/>
          <p:cNvSpPr>
            <a:spLocks noGrp="1"/>
          </p:cNvSpPr>
          <p:nvPr>
            <p:ph idx="1"/>
          </p:nvPr>
        </p:nvSpPr>
        <p:spPr/>
        <p:txBody>
          <a:bodyPr>
            <a:normAutofit/>
          </a:bodyPr>
          <a:lstStyle/>
          <a:p>
            <a:r>
              <a:rPr lang="el-GR" sz="2800" dirty="0" smtClean="0"/>
              <a:t>Αν τα </a:t>
            </a:r>
            <a:r>
              <a:rPr lang="en-US" sz="2800" dirty="0" smtClean="0"/>
              <a:t>pins</a:t>
            </a:r>
            <a:r>
              <a:rPr lang="el-GR" sz="2800" dirty="0" smtClean="0"/>
              <a:t> του </a:t>
            </a:r>
            <a:r>
              <a:rPr lang="en-US" sz="2800" dirty="0" smtClean="0"/>
              <a:t>Arduino</a:t>
            </a:r>
            <a:r>
              <a:rPr lang="el-GR" sz="2800" dirty="0" smtClean="0"/>
              <a:t> δεν μας φτάνουν, τότε μπορούμε να χρησιμοποιήσουμε τα </a:t>
            </a:r>
            <a:r>
              <a:rPr lang="en-US" sz="2800" dirty="0" smtClean="0"/>
              <a:t>analog pins(A0-A5) </a:t>
            </a:r>
            <a:r>
              <a:rPr lang="el-GR" sz="2800" dirty="0" smtClean="0"/>
              <a:t>ως </a:t>
            </a:r>
            <a:r>
              <a:rPr lang="en-US" sz="2800" dirty="0" smtClean="0"/>
              <a:t>digital pins.</a:t>
            </a:r>
          </a:p>
          <a:p>
            <a:r>
              <a:rPr lang="el-GR" sz="2800" dirty="0" smtClean="0"/>
              <a:t>Ότι χρειαζόμαστε μπορούμε να το </a:t>
            </a:r>
          </a:p>
          <a:p>
            <a:r>
              <a:rPr lang="el-GR" sz="2800" dirty="0" smtClean="0"/>
              <a:t>συνδέσουμε εδώ.</a:t>
            </a:r>
            <a:endParaRPr lang="el-GR" sz="2800" dirty="0"/>
          </a:p>
        </p:txBody>
      </p:sp>
      <p:pic>
        <p:nvPicPr>
          <p:cNvPr id="6" name="Εικόνα 5"/>
          <p:cNvPicPr>
            <a:picLocks noChangeAspect="1"/>
          </p:cNvPicPr>
          <p:nvPr/>
        </p:nvPicPr>
        <p:blipFill>
          <a:blip r:embed="rId2"/>
          <a:stretch>
            <a:fillRect/>
          </a:stretch>
        </p:blipFill>
        <p:spPr>
          <a:xfrm>
            <a:off x="6945990" y="2805561"/>
            <a:ext cx="4284182" cy="3241610"/>
          </a:xfrm>
          <a:prstGeom prst="rect">
            <a:avLst/>
          </a:prstGeom>
        </p:spPr>
      </p:pic>
      <p:cxnSp>
        <p:nvCxnSpPr>
          <p:cNvPr id="8" name="Ευθύγραμμο βέλος σύνδεσης 7"/>
          <p:cNvCxnSpPr/>
          <p:nvPr/>
        </p:nvCxnSpPr>
        <p:spPr>
          <a:xfrm>
            <a:off x="3709359" y="3511966"/>
            <a:ext cx="6202392" cy="207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Ορθογώνιο 10"/>
          <p:cNvSpPr/>
          <p:nvPr/>
        </p:nvSpPr>
        <p:spPr>
          <a:xfrm>
            <a:off x="9911751" y="5508510"/>
            <a:ext cx="897147" cy="1897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645969816"/>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736</TotalTime>
  <Words>2627</Words>
  <Application>Microsoft Office PowerPoint</Application>
  <PresentationFormat>Ευρεία οθόνη</PresentationFormat>
  <Paragraphs>445</Paragraphs>
  <Slides>78</Slides>
  <Notes>0</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78</vt:i4>
      </vt:variant>
    </vt:vector>
  </HeadingPairs>
  <TitlesOfParts>
    <vt:vector size="84" baseType="lpstr">
      <vt:lpstr>Arial</vt:lpstr>
      <vt:lpstr>Calibri</vt:lpstr>
      <vt:lpstr>Calibri Light</vt:lpstr>
      <vt:lpstr>Courier New</vt:lpstr>
      <vt:lpstr>Wingdings</vt:lpstr>
      <vt:lpstr>Ανασκόπηση</vt:lpstr>
      <vt:lpstr>ARDUINO MICROCONTROLLER</vt:lpstr>
      <vt:lpstr>Περιεχόμενα</vt:lpstr>
      <vt:lpstr>DC Gear Motor</vt:lpstr>
      <vt:lpstr>DC Gear Motor</vt:lpstr>
      <vt:lpstr>DC Gear Motor</vt:lpstr>
      <vt:lpstr>DC Gear Motor</vt:lpstr>
      <vt:lpstr>DC Gear Motor</vt:lpstr>
      <vt:lpstr>DC Gear Motor</vt:lpstr>
      <vt:lpstr>L293D Motor Driver Shield</vt:lpstr>
      <vt:lpstr>Παρουσίαση του PowerPoint</vt:lpstr>
      <vt:lpstr>Arduino car</vt:lpstr>
      <vt:lpstr>Project 1</vt:lpstr>
      <vt:lpstr>Project 1</vt:lpstr>
      <vt:lpstr>Project 1</vt:lpstr>
      <vt:lpstr>Project 1</vt:lpstr>
      <vt:lpstr>Project 1</vt:lpstr>
      <vt:lpstr>Bluetooth HC-06</vt:lpstr>
      <vt:lpstr>Bluetooth HC-06</vt:lpstr>
      <vt:lpstr>Bluetooth</vt:lpstr>
      <vt:lpstr>Παρουσίαση του PowerPoint</vt:lpstr>
      <vt:lpstr>Bluetooth</vt:lpstr>
      <vt:lpstr>Bluetooth HC-06</vt:lpstr>
      <vt:lpstr>Βασικές εντολές</vt:lpstr>
      <vt:lpstr>Παρουσίαση του PowerPoint</vt:lpstr>
      <vt:lpstr>Παρουσίαση του PowerPoint</vt:lpstr>
      <vt:lpstr>Παρουσίαση του PowerPoint</vt:lpstr>
      <vt:lpstr>Project 2</vt:lpstr>
      <vt:lpstr>Project 2</vt:lpstr>
      <vt:lpstr>Project 2</vt:lpstr>
      <vt:lpstr>Bluetooth HC-06</vt:lpstr>
      <vt:lpstr>Bluetooth HC-06</vt:lpstr>
      <vt:lpstr>Βασικές εντολές</vt:lpstr>
      <vt:lpstr>Project 3</vt:lpstr>
      <vt:lpstr>Project 3</vt:lpstr>
      <vt:lpstr>Project 3</vt:lpstr>
      <vt:lpstr>Project 3</vt:lpstr>
      <vt:lpstr>Project 3</vt:lpstr>
      <vt:lpstr>Project 4</vt:lpstr>
      <vt:lpstr>Project 4</vt:lpstr>
      <vt:lpstr>Project 4</vt:lpstr>
      <vt:lpstr>Project 4</vt:lpstr>
      <vt:lpstr>Project 4</vt:lpstr>
      <vt:lpstr>Project 4</vt:lpstr>
      <vt:lpstr>Project 4</vt:lpstr>
      <vt:lpstr>Project 4</vt:lpstr>
      <vt:lpstr>Project 4</vt:lpstr>
      <vt:lpstr>Project 4</vt:lpstr>
      <vt:lpstr>Project 5</vt:lpstr>
      <vt:lpstr>Project 5</vt:lpstr>
      <vt:lpstr>Project 5</vt:lpstr>
      <vt:lpstr>Project 5</vt:lpstr>
      <vt:lpstr>Project 5</vt:lpstr>
      <vt:lpstr>Project 5, find keys of remote control</vt:lpstr>
      <vt:lpstr>Project 5</vt:lpstr>
      <vt:lpstr>Project 5</vt:lpstr>
      <vt:lpstr>Project 5</vt:lpstr>
      <vt:lpstr>Project 5</vt:lpstr>
      <vt:lpstr>Project 5</vt:lpstr>
      <vt:lpstr>Project 6</vt:lpstr>
      <vt:lpstr>Project 6</vt:lpstr>
      <vt:lpstr>Project 6</vt:lpstr>
      <vt:lpstr>Project 6</vt:lpstr>
      <vt:lpstr>Project 6</vt:lpstr>
      <vt:lpstr>Project 6</vt:lpstr>
      <vt:lpstr>Project 6</vt:lpstr>
      <vt:lpstr>Project 6</vt:lpstr>
      <vt:lpstr>Project 6</vt:lpstr>
      <vt:lpstr>Project 6</vt:lpstr>
      <vt:lpstr>Project 6</vt:lpstr>
      <vt:lpstr>Project 6</vt:lpstr>
      <vt:lpstr>Project 7</vt:lpstr>
      <vt:lpstr>Project 7</vt:lpstr>
      <vt:lpstr>Project 7</vt:lpstr>
      <vt:lpstr>Project 7</vt:lpstr>
      <vt:lpstr>Project 7</vt:lpstr>
      <vt:lpstr>Project 7</vt:lpstr>
      <vt:lpstr>Project 7</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97</cp:revision>
  <dcterms:created xsi:type="dcterms:W3CDTF">2021-03-20T14:02:29Z</dcterms:created>
  <dcterms:modified xsi:type="dcterms:W3CDTF">2022-02-11T16:54:20Z</dcterms:modified>
</cp:coreProperties>
</file>